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</p:sldMasterIdLst>
  <p:notesMasterIdLst>
    <p:notesMasterId r:id="rId27"/>
  </p:notesMasterIdLst>
  <p:handoutMasterIdLst>
    <p:handoutMasterId r:id="rId28"/>
  </p:handoutMasterIdLst>
  <p:sldIdLst>
    <p:sldId id="1292" r:id="rId2"/>
    <p:sldId id="1216" r:id="rId3"/>
    <p:sldId id="1304" r:id="rId4"/>
    <p:sldId id="1329" r:id="rId5"/>
    <p:sldId id="1229" r:id="rId6"/>
    <p:sldId id="1309" r:id="rId7"/>
    <p:sldId id="1334" r:id="rId8"/>
    <p:sldId id="1335" r:id="rId9"/>
    <p:sldId id="1336" r:id="rId10"/>
    <p:sldId id="1295" r:id="rId11"/>
    <p:sldId id="1308" r:id="rId12"/>
    <p:sldId id="1296" r:id="rId13"/>
    <p:sldId id="1293" r:id="rId14"/>
    <p:sldId id="1338" r:id="rId15"/>
    <p:sldId id="1294" r:id="rId16"/>
    <p:sldId id="1297" r:id="rId17"/>
    <p:sldId id="1340" r:id="rId18"/>
    <p:sldId id="1341" r:id="rId19"/>
    <p:sldId id="1298" r:id="rId20"/>
    <p:sldId id="1299" r:id="rId21"/>
    <p:sldId id="1240" r:id="rId22"/>
    <p:sldId id="1242" r:id="rId23"/>
    <p:sldId id="1246" r:id="rId24"/>
    <p:sldId id="1301" r:id="rId25"/>
    <p:sldId id="1339" r:id="rId26"/>
  </p:sldIdLst>
  <p:sldSz cx="9144000" cy="6858000" type="screen4x3"/>
  <p:notesSz cx="7099300" cy="10234613"/>
  <p:defaultTextStyle>
    <a:defPPr>
      <a:defRPr lang="ja-JP"/>
    </a:defPPr>
    <a:lvl1pPr algn="l" rtl="0" fontAlgn="base">
      <a:spcBef>
        <a:spcPct val="0"/>
      </a:spcBef>
      <a:spcAft>
        <a:spcPct val="0"/>
      </a:spcAft>
      <a:defRPr sz="2000" b="1" kern="1200">
        <a:solidFill>
          <a:srgbClr val="003399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000" b="1" kern="1200">
        <a:solidFill>
          <a:srgbClr val="003399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000" b="1" kern="1200">
        <a:solidFill>
          <a:srgbClr val="003399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000" b="1" kern="1200">
        <a:solidFill>
          <a:srgbClr val="003399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000" b="1" kern="1200">
        <a:solidFill>
          <a:srgbClr val="003399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5pPr>
    <a:lvl6pPr marL="2286000" algn="l" defTabSz="914400" rtl="0" eaLnBrk="1" latinLnBrk="0" hangingPunct="1">
      <a:defRPr sz="2000" b="1" kern="1200">
        <a:solidFill>
          <a:srgbClr val="003399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6pPr>
    <a:lvl7pPr marL="2743200" algn="l" defTabSz="914400" rtl="0" eaLnBrk="1" latinLnBrk="0" hangingPunct="1">
      <a:defRPr sz="2000" b="1" kern="1200">
        <a:solidFill>
          <a:srgbClr val="003399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7pPr>
    <a:lvl8pPr marL="3200400" algn="l" defTabSz="914400" rtl="0" eaLnBrk="1" latinLnBrk="0" hangingPunct="1">
      <a:defRPr sz="2000" b="1" kern="1200">
        <a:solidFill>
          <a:srgbClr val="003399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8pPr>
    <a:lvl9pPr marL="3657600" algn="l" defTabSz="914400" rtl="0" eaLnBrk="1" latinLnBrk="0" hangingPunct="1">
      <a:defRPr sz="2000" b="1" kern="1200">
        <a:solidFill>
          <a:srgbClr val="003399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2971" userDrawn="1">
          <p15:clr>
            <a:srgbClr val="A4A3A4"/>
          </p15:clr>
        </p15:guide>
        <p15:guide id="3" orient="horz" pos="220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3">
          <p15:clr>
            <a:srgbClr val="A4A3A4"/>
          </p15:clr>
        </p15:guide>
        <p15:guide id="2" pos="223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05E"/>
    <a:srgbClr val="FFFFA5"/>
    <a:srgbClr val="92D076"/>
    <a:srgbClr val="002060"/>
    <a:srgbClr val="FFFFFF"/>
    <a:srgbClr val="0000FF"/>
    <a:srgbClr val="003399"/>
    <a:srgbClr val="094162"/>
    <a:srgbClr val="3366CC"/>
    <a:srgbClr val="0066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358" autoAdjust="0"/>
    <p:restoredTop sz="94981" autoAdjust="0"/>
  </p:normalViewPr>
  <p:slideViewPr>
    <p:cSldViewPr>
      <p:cViewPr>
        <p:scale>
          <a:sx n="93" d="100"/>
          <a:sy n="93" d="100"/>
        </p:scale>
        <p:origin x="1328" y="144"/>
      </p:cViewPr>
      <p:guideLst>
        <p:guide pos="2971"/>
        <p:guide orient="horz" pos="2205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>
      <p:cViewPr varScale="1">
        <p:scale>
          <a:sx n="74" d="100"/>
          <a:sy n="74" d="100"/>
        </p:scale>
        <p:origin x="-2184" y="-102"/>
      </p:cViewPr>
      <p:guideLst>
        <p:guide orient="horz" pos="3223"/>
        <p:guide pos="223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notesMaster" Target="notesMasters/notesMaster1.xml"/><Relationship Id="rId28" Type="http://schemas.openxmlformats.org/officeDocument/2006/relationships/handoutMaster" Target="handoutMasters/handoutMaster1.xml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eaLnBrk="0" hangingPunct="0">
              <a:defRPr sz="1200" b="0" smtClean="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269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 eaLnBrk="0" hangingPunct="0">
              <a:defRPr sz="1200" b="0" smtClean="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</a:lstStyle>
          <a:p>
            <a:pPr>
              <a:defRPr/>
            </a:pPr>
            <a:fld id="{2AA6880D-7306-4559-B1A4-7F2262CCEAF4}" type="datetimeFigureOut">
              <a:rPr lang="zh-CN" altLang="en-US"/>
              <a:pPr>
                <a:defRPr/>
              </a:pPr>
              <a:t>2021/1/28</a:t>
            </a:fld>
            <a:endParaRPr lang="en-US" altLang="zh-CN"/>
          </a:p>
        </p:txBody>
      </p:sp>
      <p:sp>
        <p:nvSpPr>
          <p:cNvPr id="1269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eaLnBrk="0" hangingPunct="0">
              <a:defRPr sz="1200" b="0" smtClean="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269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r" eaLnBrk="0" hangingPunct="0">
              <a:defRPr sz="1200" b="0" smtClean="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</a:lstStyle>
          <a:p>
            <a:pPr>
              <a:defRPr/>
            </a:pPr>
            <a:fld id="{7191CE5F-2B82-4A69-9780-D80A21E2B871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0828160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Header Placeholder 1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 sz="1200" b="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8195" name="Date Placeholder 2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lvl1pPr algn="r">
              <a:defRPr sz="1200" b="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</a:lstStyle>
          <a:p>
            <a:pPr>
              <a:defRPr/>
            </a:pPr>
            <a:fld id="{0F8ABFD6-A1ED-43DD-8E3C-9B16F78A11E5}" type="datetimeFigureOut">
              <a:rPr lang="ja-JP" altLang="en-US"/>
              <a:pPr>
                <a:defRPr/>
              </a:pPr>
              <a:t>2021/1/28</a:t>
            </a:fld>
            <a:endParaRPr lang="ja-JP" altLang="en-US"/>
          </a:p>
        </p:txBody>
      </p:sp>
      <p:sp>
        <p:nvSpPr>
          <p:cNvPr id="17412" name="Slide Image Placeholder 3"/>
          <p:cNvSpPr>
            <a:spLocks noGrp="1" noRot="1" noChangeAspect="1" noChangeArrowheads="1"/>
          </p:cNvSpPr>
          <p:nvPr>
            <p:ph type="sldImg" idx="2"/>
          </p:nvPr>
        </p:nvSpPr>
        <p:spPr bwMode="auto">
          <a:xfrm>
            <a:off x="1182688" y="766763"/>
            <a:ext cx="4732337" cy="3838575"/>
          </a:xfrm>
          <a:prstGeom prst="rect">
            <a:avLst/>
          </a:prstGeom>
          <a:noFill/>
          <a:ln w="9525">
            <a:noFill/>
            <a:miter lim="800000"/>
          </a:ln>
        </p:spPr>
      </p:sp>
      <p:sp>
        <p:nvSpPr>
          <p:cNvPr id="8197" name="Notes Placeholder 4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860925"/>
            <a:ext cx="5678487" cy="46069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ja-JP" altLang="en-US" noProof="0"/>
          </a:p>
        </p:txBody>
      </p:sp>
      <p:sp>
        <p:nvSpPr>
          <p:cNvPr id="8198" name="Footer Placeholder 5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b" anchorCtr="0" compatLnSpc="1"/>
          <a:lstStyle>
            <a:lvl1pPr>
              <a:defRPr sz="1200" b="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8199" name="Slide Number Placeholder 6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b" anchorCtr="0" compatLnSpc="1"/>
          <a:lstStyle>
            <a:lvl1pPr algn="r">
              <a:defRPr sz="1200" b="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</a:lstStyle>
          <a:p>
            <a:pPr>
              <a:defRPr/>
            </a:pPr>
            <a:fld id="{EF4F275C-F6D0-4599-A335-A58894B24C4A}" type="slidenum">
              <a:rPr lang="ja-JP" altLang="en-US"/>
              <a:pPr>
                <a:defRPr/>
              </a:pPr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77442739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90600" y="766763"/>
            <a:ext cx="5116513" cy="3838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0" fontAlgn="base" latinLnBrk="0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>
                <a:schemeClr val="bg1">
                  <a:lumMod val="50000"/>
                </a:schemeClr>
              </a:buClr>
              <a:buSzTx/>
              <a:buFontTx/>
              <a:buNone/>
              <a:tabLst/>
              <a:defRPr/>
            </a:pPr>
            <a:endParaRPr lang="en-US" altLang="zh-CN" sz="1200" b="1" i="0" kern="1200" dirty="0">
              <a:solidFill>
                <a:schemeClr val="tx1"/>
              </a:solidFill>
              <a:effectLst/>
              <a:latin typeface="Calibri" panose="020F050202020403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4F275C-F6D0-4599-A335-A58894B24C4A}" type="slidenum">
              <a:rPr lang="ja-JP" altLang="en-US" smtClean="0"/>
              <a:pPr>
                <a:defRPr/>
              </a:pPr>
              <a:t>1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681590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90600" y="766763"/>
            <a:ext cx="5116513" cy="3838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0" fontAlgn="base" latinLnBrk="0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>
                <a:schemeClr val="bg1">
                  <a:lumMod val="50000"/>
                </a:schemeClr>
              </a:buClr>
              <a:buSzTx/>
              <a:buFontTx/>
              <a:buNone/>
              <a:tabLst/>
              <a:defRPr/>
            </a:pPr>
            <a:endParaRPr lang="en-US" altLang="zh-CN" sz="1200" b="1" i="0" kern="1200" dirty="0">
              <a:solidFill>
                <a:schemeClr val="tx1"/>
              </a:solidFill>
              <a:effectLst/>
              <a:latin typeface="Calibri" panose="020F050202020403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4F275C-F6D0-4599-A335-A58894B24C4A}" type="slidenum">
              <a:rPr lang="ja-JP" altLang="en-US" smtClean="0"/>
              <a:pPr>
                <a:defRPr/>
              </a:pPr>
              <a:t>10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9194090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90600" y="766763"/>
            <a:ext cx="5116513" cy="3838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0" fontAlgn="base" latinLnBrk="0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>
                <a:schemeClr val="bg1">
                  <a:lumMod val="50000"/>
                </a:schemeClr>
              </a:buClr>
              <a:buSzTx/>
              <a:buFontTx/>
              <a:buNone/>
              <a:tabLst/>
              <a:defRPr/>
            </a:pPr>
            <a:endParaRPr lang="en-US" altLang="zh-CN" sz="1200" b="1" i="0" kern="1200" dirty="0">
              <a:solidFill>
                <a:schemeClr val="tx1"/>
              </a:solidFill>
              <a:effectLst/>
              <a:latin typeface="Calibri" panose="020F050202020403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4F275C-F6D0-4599-A335-A58894B24C4A}" type="slidenum">
              <a:rPr lang="ja-JP" altLang="en-US" smtClean="0"/>
              <a:pPr>
                <a:defRPr/>
              </a:pPr>
              <a:t>11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7597771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90600" y="766763"/>
            <a:ext cx="5116513" cy="3838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0" fontAlgn="base" latinLnBrk="0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>
                <a:schemeClr val="bg1">
                  <a:lumMod val="50000"/>
                </a:schemeClr>
              </a:buClr>
              <a:buSzTx/>
              <a:buFontTx/>
              <a:buNone/>
              <a:tabLst/>
              <a:defRPr/>
            </a:pPr>
            <a:endParaRPr lang="en-US" altLang="zh-CN" sz="1200" b="1" i="0" kern="1200" dirty="0">
              <a:solidFill>
                <a:schemeClr val="tx1"/>
              </a:solidFill>
              <a:effectLst/>
              <a:latin typeface="Calibri" panose="020F050202020403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4F275C-F6D0-4599-A335-A58894B24C4A}" type="slidenum">
              <a:rPr lang="ja-JP" altLang="en-US" smtClean="0"/>
              <a:pPr>
                <a:defRPr/>
              </a:pPr>
              <a:t>12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9499758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90600" y="766763"/>
            <a:ext cx="5116513" cy="3838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0" fontAlgn="base" latinLnBrk="0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>
                <a:schemeClr val="bg1">
                  <a:lumMod val="50000"/>
                </a:schemeClr>
              </a:buClr>
              <a:buSzTx/>
              <a:buFontTx/>
              <a:buNone/>
              <a:tabLst/>
              <a:defRPr/>
            </a:pPr>
            <a:endParaRPr lang="en-US" altLang="zh-CN" sz="1200" b="1" i="0" kern="1200" dirty="0">
              <a:solidFill>
                <a:schemeClr val="tx1"/>
              </a:solidFill>
              <a:effectLst/>
              <a:latin typeface="Calibri" panose="020F050202020403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4F275C-F6D0-4599-A335-A58894B24C4A}" type="slidenum">
              <a:rPr lang="ja-JP" altLang="en-US" smtClean="0"/>
              <a:pPr>
                <a:defRPr/>
              </a:pPr>
              <a:t>13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8432788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90600" y="766763"/>
            <a:ext cx="5116513" cy="3838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0" fontAlgn="base" latinLnBrk="0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>
                <a:schemeClr val="bg1">
                  <a:lumMod val="50000"/>
                </a:schemeClr>
              </a:buClr>
              <a:buSzTx/>
              <a:buFontTx/>
              <a:buNone/>
              <a:tabLst/>
              <a:defRPr/>
            </a:pPr>
            <a:endParaRPr lang="en-US" altLang="zh-CN" sz="1200" b="1" i="0" kern="1200" dirty="0">
              <a:solidFill>
                <a:schemeClr val="tx1"/>
              </a:solidFill>
              <a:effectLst/>
              <a:latin typeface="Calibri" panose="020F050202020403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4F275C-F6D0-4599-A335-A58894B24C4A}" type="slidenum">
              <a:rPr lang="ja-JP" altLang="en-US" smtClean="0"/>
              <a:pPr>
                <a:defRPr/>
              </a:pPr>
              <a:t>14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7931867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90600" y="766763"/>
            <a:ext cx="5116513" cy="3838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0" fontAlgn="base" latinLnBrk="0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>
                <a:schemeClr val="bg1">
                  <a:lumMod val="50000"/>
                </a:schemeClr>
              </a:buClr>
              <a:buSzTx/>
              <a:buFontTx/>
              <a:buNone/>
              <a:tabLst/>
              <a:defRPr/>
            </a:pPr>
            <a:endParaRPr lang="en-US" altLang="zh-CN" sz="1200" b="1" i="0" kern="1200" dirty="0">
              <a:solidFill>
                <a:schemeClr val="tx1"/>
              </a:solidFill>
              <a:effectLst/>
              <a:latin typeface="Calibri" panose="020F050202020403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4F275C-F6D0-4599-A335-A58894B24C4A}" type="slidenum">
              <a:rPr lang="ja-JP" altLang="en-US" smtClean="0"/>
              <a:pPr>
                <a:defRPr/>
              </a:pPr>
              <a:t>15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7248897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90600" y="766763"/>
            <a:ext cx="5116513" cy="3838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0" fontAlgn="base" latinLnBrk="0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>
                <a:schemeClr val="bg1">
                  <a:lumMod val="50000"/>
                </a:schemeClr>
              </a:buClr>
              <a:buSzTx/>
              <a:buFontTx/>
              <a:buNone/>
              <a:tabLst/>
              <a:defRPr/>
            </a:pPr>
            <a:endParaRPr lang="en-US" altLang="zh-CN" sz="1200" b="1" i="0" kern="1200" dirty="0">
              <a:solidFill>
                <a:schemeClr val="tx1"/>
              </a:solidFill>
              <a:effectLst/>
              <a:latin typeface="Calibri" panose="020F050202020403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4F275C-F6D0-4599-A335-A58894B24C4A}" type="slidenum">
              <a:rPr lang="ja-JP" altLang="en-US" smtClean="0"/>
              <a:pPr>
                <a:defRPr/>
              </a:pPr>
              <a:t>16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9121403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90600" y="766763"/>
            <a:ext cx="5116513" cy="3838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0" fontAlgn="base" latinLnBrk="0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>
                <a:schemeClr val="bg1">
                  <a:lumMod val="50000"/>
                </a:schemeClr>
              </a:buClr>
              <a:buSzTx/>
              <a:buFontTx/>
              <a:buNone/>
              <a:tabLst/>
              <a:defRPr/>
            </a:pPr>
            <a:endParaRPr lang="en-US" altLang="zh-CN" sz="1200" b="1" i="0" kern="1200" dirty="0">
              <a:solidFill>
                <a:schemeClr val="tx1"/>
              </a:solidFill>
              <a:effectLst/>
              <a:latin typeface="Calibri" panose="020F050202020403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4F275C-F6D0-4599-A335-A58894B24C4A}" type="slidenum">
              <a:rPr lang="ja-JP" altLang="en-US" smtClean="0"/>
              <a:pPr>
                <a:defRPr/>
              </a:pPr>
              <a:t>17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6296514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90600" y="766763"/>
            <a:ext cx="5116513" cy="3838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0" fontAlgn="base" latinLnBrk="0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>
                <a:schemeClr val="bg1">
                  <a:lumMod val="50000"/>
                </a:schemeClr>
              </a:buClr>
              <a:buSzTx/>
              <a:buFontTx/>
              <a:buNone/>
              <a:tabLst/>
              <a:defRPr/>
            </a:pPr>
            <a:endParaRPr lang="en-US" altLang="zh-CN" sz="1200" b="1" i="0" kern="1200" dirty="0">
              <a:solidFill>
                <a:schemeClr val="tx1"/>
              </a:solidFill>
              <a:effectLst/>
              <a:latin typeface="Calibri" panose="020F050202020403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4F275C-F6D0-4599-A335-A58894B24C4A}" type="slidenum">
              <a:rPr lang="ja-JP" altLang="en-US" smtClean="0"/>
              <a:pPr>
                <a:defRPr/>
              </a:pPr>
              <a:t>18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57252407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90600" y="766763"/>
            <a:ext cx="5116513" cy="3838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0" fontAlgn="base" latinLnBrk="0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>
                <a:schemeClr val="bg1">
                  <a:lumMod val="50000"/>
                </a:schemeClr>
              </a:buClr>
              <a:buSzTx/>
              <a:buFontTx/>
              <a:buNone/>
              <a:tabLst/>
              <a:defRPr/>
            </a:pPr>
            <a:endParaRPr lang="en-US" altLang="zh-CN" sz="1200" b="1" i="0" kern="1200" dirty="0">
              <a:solidFill>
                <a:schemeClr val="tx1"/>
              </a:solidFill>
              <a:effectLst/>
              <a:latin typeface="Calibri" panose="020F050202020403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4F275C-F6D0-4599-A335-A58894B24C4A}" type="slidenum">
              <a:rPr lang="ja-JP" altLang="en-US" smtClean="0"/>
              <a:pPr>
                <a:defRPr/>
              </a:pPr>
              <a:t>19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8028904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90600" y="766763"/>
            <a:ext cx="5116513" cy="3838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0" fontAlgn="base" latinLnBrk="0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>
                <a:schemeClr val="bg1">
                  <a:lumMod val="50000"/>
                </a:schemeClr>
              </a:buClr>
              <a:buSzTx/>
              <a:buFontTx/>
              <a:buNone/>
              <a:tabLst/>
              <a:defRPr/>
            </a:pPr>
            <a:endParaRPr lang="en-US" altLang="zh-CN" sz="1200" b="1" i="0" kern="1200" dirty="0">
              <a:solidFill>
                <a:schemeClr val="tx1"/>
              </a:solidFill>
              <a:effectLst/>
              <a:latin typeface="Calibri" panose="020F050202020403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4F275C-F6D0-4599-A335-A58894B24C4A}" type="slidenum">
              <a:rPr lang="ja-JP" altLang="en-US" smtClean="0"/>
              <a:pPr>
                <a:defRPr/>
              </a:pPr>
              <a:t>2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4549441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90600" y="766763"/>
            <a:ext cx="5116513" cy="3838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0" fontAlgn="base" latinLnBrk="0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>
                <a:schemeClr val="bg1">
                  <a:lumMod val="50000"/>
                </a:schemeClr>
              </a:buClr>
              <a:buSzTx/>
              <a:buFontTx/>
              <a:buNone/>
              <a:tabLst/>
              <a:defRPr/>
            </a:pPr>
            <a:endParaRPr lang="en-US" altLang="zh-CN" sz="1200" b="1" i="0" kern="1200" dirty="0">
              <a:solidFill>
                <a:schemeClr val="tx1"/>
              </a:solidFill>
              <a:effectLst/>
              <a:latin typeface="Calibri" panose="020F050202020403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4F275C-F6D0-4599-A335-A58894B24C4A}" type="slidenum">
              <a:rPr lang="ja-JP" altLang="en-US" smtClean="0"/>
              <a:pPr>
                <a:defRPr/>
              </a:pPr>
              <a:t>20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19085781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90600" y="766763"/>
            <a:ext cx="5116513" cy="3838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0" fontAlgn="base" latinLnBrk="0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>
                <a:schemeClr val="bg1">
                  <a:lumMod val="50000"/>
                </a:schemeClr>
              </a:buClr>
              <a:buSzTx/>
              <a:buFontTx/>
              <a:buNone/>
              <a:tabLst/>
              <a:defRPr/>
            </a:pPr>
            <a:endParaRPr lang="en-US" altLang="zh-CN" sz="1200" b="1" i="0" kern="1200" dirty="0">
              <a:solidFill>
                <a:schemeClr val="tx1"/>
              </a:solidFill>
              <a:effectLst/>
              <a:latin typeface="Calibri" panose="020F050202020403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4F275C-F6D0-4599-A335-A58894B24C4A}" type="slidenum">
              <a:rPr lang="ja-JP" altLang="en-US" smtClean="0"/>
              <a:pPr>
                <a:defRPr/>
              </a:pPr>
              <a:t>21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4228694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90600" y="766763"/>
            <a:ext cx="5116513" cy="3838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0" fontAlgn="base" latinLnBrk="0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>
                <a:schemeClr val="bg1">
                  <a:lumMod val="50000"/>
                </a:schemeClr>
              </a:buClr>
              <a:buSzTx/>
              <a:buFontTx/>
              <a:buNone/>
              <a:tabLst/>
              <a:defRPr/>
            </a:pPr>
            <a:endParaRPr lang="en-US" altLang="zh-CN" sz="1200" b="1" i="0" kern="1200" dirty="0">
              <a:solidFill>
                <a:schemeClr val="tx1"/>
              </a:solidFill>
              <a:effectLst/>
              <a:latin typeface="Calibri" panose="020F050202020403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4F275C-F6D0-4599-A335-A58894B24C4A}" type="slidenum">
              <a:rPr lang="ja-JP" altLang="en-US" smtClean="0"/>
              <a:pPr>
                <a:defRPr/>
              </a:pPr>
              <a:t>22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18884078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90600" y="766763"/>
            <a:ext cx="5116513" cy="3838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0" fontAlgn="base" latinLnBrk="0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>
                <a:schemeClr val="bg1">
                  <a:lumMod val="50000"/>
                </a:schemeClr>
              </a:buClr>
              <a:buSzTx/>
              <a:buFontTx/>
              <a:buNone/>
              <a:tabLst/>
              <a:defRPr/>
            </a:pPr>
            <a:endParaRPr lang="en-US" altLang="zh-CN" sz="1200" b="1" i="0" kern="1200" dirty="0">
              <a:solidFill>
                <a:schemeClr val="tx1"/>
              </a:solidFill>
              <a:effectLst/>
              <a:latin typeface="Calibri" panose="020F050202020403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4F275C-F6D0-4599-A335-A58894B24C4A}" type="slidenum">
              <a:rPr lang="ja-JP" altLang="en-US" smtClean="0"/>
              <a:pPr>
                <a:defRPr/>
              </a:pPr>
              <a:t>23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91090457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90600" y="766763"/>
            <a:ext cx="5116513" cy="3838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0" fontAlgn="base" latinLnBrk="0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>
                <a:schemeClr val="bg1">
                  <a:lumMod val="50000"/>
                </a:schemeClr>
              </a:buClr>
              <a:buSzTx/>
              <a:buFontTx/>
              <a:buNone/>
              <a:tabLst/>
              <a:defRPr/>
            </a:pPr>
            <a:endParaRPr lang="en-US" altLang="zh-CN" sz="1200" b="1" i="0" kern="1200" dirty="0">
              <a:solidFill>
                <a:schemeClr val="tx1"/>
              </a:solidFill>
              <a:effectLst/>
              <a:latin typeface="Calibri" panose="020F050202020403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4F275C-F6D0-4599-A335-A58894B24C4A}" type="slidenum">
              <a:rPr lang="ja-JP" altLang="en-US" smtClean="0"/>
              <a:pPr>
                <a:defRPr/>
              </a:pPr>
              <a:t>24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5379736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90600" y="766763"/>
            <a:ext cx="5116513" cy="3838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0" fontAlgn="base" latinLnBrk="0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>
                <a:schemeClr val="bg1">
                  <a:lumMod val="50000"/>
                </a:schemeClr>
              </a:buClr>
              <a:buSzTx/>
              <a:buFontTx/>
              <a:buNone/>
              <a:tabLst/>
              <a:defRPr/>
            </a:pPr>
            <a:endParaRPr lang="en-US" altLang="zh-CN" sz="1200" b="1" i="0" kern="1200" dirty="0">
              <a:solidFill>
                <a:schemeClr val="tx1"/>
              </a:solidFill>
              <a:effectLst/>
              <a:latin typeface="Calibri" panose="020F050202020403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4F275C-F6D0-4599-A335-A58894B24C4A}" type="slidenum">
              <a:rPr lang="ja-JP" altLang="en-US" smtClean="0"/>
              <a:pPr>
                <a:defRPr/>
              </a:pPr>
              <a:t>25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232527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90600" y="766763"/>
            <a:ext cx="5116513" cy="3838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0" fontAlgn="base" latinLnBrk="0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>
                <a:schemeClr val="bg1">
                  <a:lumMod val="50000"/>
                </a:schemeClr>
              </a:buClr>
              <a:buSzTx/>
              <a:buFontTx/>
              <a:buNone/>
              <a:tabLst/>
              <a:defRPr/>
            </a:pPr>
            <a:endParaRPr lang="en-US" altLang="zh-CN" sz="1200" b="1" i="0" kern="1200" dirty="0">
              <a:solidFill>
                <a:schemeClr val="tx1"/>
              </a:solidFill>
              <a:effectLst/>
              <a:latin typeface="Calibri" panose="020F050202020403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4F275C-F6D0-4599-A335-A58894B24C4A}" type="slidenum">
              <a:rPr lang="ja-JP" altLang="en-US" smtClean="0"/>
              <a:pPr>
                <a:defRPr/>
              </a:pPr>
              <a:t>3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2101790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90600" y="766763"/>
            <a:ext cx="5116513" cy="3838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0" fontAlgn="base" latinLnBrk="0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>
                <a:schemeClr val="bg1">
                  <a:lumMod val="50000"/>
                </a:schemeClr>
              </a:buClr>
              <a:buSzTx/>
              <a:buFontTx/>
              <a:buNone/>
              <a:tabLst/>
              <a:defRPr/>
            </a:pPr>
            <a:endParaRPr lang="en-US" altLang="zh-CN" sz="1200" b="1" i="0" kern="1200" dirty="0">
              <a:solidFill>
                <a:schemeClr val="tx1"/>
              </a:solidFill>
              <a:effectLst/>
              <a:latin typeface="Calibri" panose="020F050202020403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4F275C-F6D0-4599-A335-A58894B24C4A}" type="slidenum">
              <a:rPr lang="ja-JP" altLang="en-US" smtClean="0"/>
              <a:pPr>
                <a:defRPr/>
              </a:pPr>
              <a:t>4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9475108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90600" y="766763"/>
            <a:ext cx="5116513" cy="3838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0" fontAlgn="base" latinLnBrk="0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>
                <a:schemeClr val="bg1">
                  <a:lumMod val="50000"/>
                </a:schemeClr>
              </a:buClr>
              <a:buSzTx/>
              <a:buFontTx/>
              <a:buNone/>
              <a:tabLst/>
              <a:defRPr/>
            </a:pPr>
            <a:endParaRPr lang="en-US" altLang="zh-CN" sz="1200" b="1" i="0" kern="1200" dirty="0">
              <a:solidFill>
                <a:schemeClr val="tx1"/>
              </a:solidFill>
              <a:effectLst/>
              <a:latin typeface="Calibri" panose="020F050202020403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4F275C-F6D0-4599-A335-A58894B24C4A}" type="slidenum">
              <a:rPr lang="ja-JP" altLang="en-US" smtClean="0"/>
              <a:pPr>
                <a:defRPr/>
              </a:pPr>
              <a:t>5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8186167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90600" y="766763"/>
            <a:ext cx="5116513" cy="3838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0" fontAlgn="base" latinLnBrk="0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>
                <a:schemeClr val="bg1">
                  <a:lumMod val="50000"/>
                </a:schemeClr>
              </a:buClr>
              <a:buSzTx/>
              <a:buFontTx/>
              <a:buNone/>
              <a:tabLst/>
              <a:defRPr/>
            </a:pPr>
            <a:endParaRPr lang="en-US" altLang="zh-CN" sz="1200" b="1" i="0" kern="1200" dirty="0">
              <a:solidFill>
                <a:schemeClr val="tx1"/>
              </a:solidFill>
              <a:effectLst/>
              <a:latin typeface="Calibri" panose="020F050202020403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4F275C-F6D0-4599-A335-A58894B24C4A}" type="slidenum">
              <a:rPr lang="ja-JP" altLang="en-US" smtClean="0"/>
              <a:pPr>
                <a:defRPr/>
              </a:pPr>
              <a:t>6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1327569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90600" y="766763"/>
            <a:ext cx="5116513" cy="3838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0" fontAlgn="base" latinLnBrk="0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>
                <a:schemeClr val="bg1">
                  <a:lumMod val="50000"/>
                </a:schemeClr>
              </a:buClr>
              <a:buSzTx/>
              <a:buFontTx/>
              <a:buNone/>
              <a:tabLst/>
              <a:defRPr/>
            </a:pPr>
            <a:endParaRPr lang="en-US" altLang="zh-CN" sz="1200" b="1" i="0" kern="1200" dirty="0">
              <a:solidFill>
                <a:schemeClr val="tx1"/>
              </a:solidFill>
              <a:effectLst/>
              <a:latin typeface="Calibri" panose="020F050202020403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4F275C-F6D0-4599-A335-A58894B24C4A}" type="slidenum">
              <a:rPr lang="ja-JP" altLang="en-US" smtClean="0"/>
              <a:pPr>
                <a:defRPr/>
              </a:pPr>
              <a:t>7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4680920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90600" y="766763"/>
            <a:ext cx="5116513" cy="3838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0" fontAlgn="base" latinLnBrk="0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>
                <a:schemeClr val="bg1">
                  <a:lumMod val="50000"/>
                </a:schemeClr>
              </a:buClr>
              <a:buSzTx/>
              <a:buFontTx/>
              <a:buNone/>
              <a:tabLst/>
              <a:defRPr/>
            </a:pPr>
            <a:endParaRPr lang="en-US" altLang="zh-CN" sz="1200" b="1" i="0" kern="1200" dirty="0">
              <a:solidFill>
                <a:schemeClr val="tx1"/>
              </a:solidFill>
              <a:effectLst/>
              <a:latin typeface="Calibri" panose="020F050202020403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4F275C-F6D0-4599-A335-A58894B24C4A}" type="slidenum">
              <a:rPr lang="ja-JP" altLang="en-US" smtClean="0"/>
              <a:pPr>
                <a:defRPr/>
              </a:pPr>
              <a:t>8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833363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90600" y="766763"/>
            <a:ext cx="5116513" cy="3838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0" fontAlgn="base" latinLnBrk="0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>
                <a:schemeClr val="bg1">
                  <a:lumMod val="50000"/>
                </a:schemeClr>
              </a:buClr>
              <a:buSzTx/>
              <a:buFontTx/>
              <a:buNone/>
              <a:tabLst/>
              <a:defRPr/>
            </a:pPr>
            <a:endParaRPr lang="en-US" altLang="zh-CN" sz="1200" b="1" i="0" kern="1200" dirty="0">
              <a:solidFill>
                <a:schemeClr val="tx1"/>
              </a:solidFill>
              <a:effectLst/>
              <a:latin typeface="Calibri" panose="020F050202020403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4F275C-F6D0-4599-A335-A58894B24C4A}" type="slidenum">
              <a:rPr lang="ja-JP" altLang="en-US" smtClean="0"/>
              <a:pPr>
                <a:defRPr/>
              </a:pPr>
              <a:t>9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8046577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altLang="ja-JP"/>
              <a:t>Click to edit Master title style</a:t>
            </a:r>
            <a:endParaRPr lang="ja-JP" alt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altLang="ja-JP"/>
              <a:t>Click to edit Master subtitle style</a:t>
            </a:r>
            <a:endParaRPr lang="ja-JP" altLang="en-US"/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6" name="Slide Number Placeholder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B533B3-07D9-4942-8D8B-27421726E870}" type="slidenum">
              <a:rPr lang="ja-JP" altLang="en-US"/>
              <a:pPr>
                <a:defRPr/>
              </a:pPr>
              <a:t>‹#›</a:t>
            </a:fld>
            <a:endParaRPr lang="ja-JP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Click to edit Master title style</a:t>
            </a:r>
            <a:endParaRPr lang="ja-JP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ja-JP" altLang="en-US"/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6" name="Slide Number Placeholder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C8AB28A-071F-446B-82FA-4DC60873D4AB}" type="slidenum">
              <a:rPr lang="ja-JP" altLang="en-US"/>
              <a:pPr>
                <a:defRPr/>
              </a:pPr>
              <a:t>‹#›</a:t>
            </a:fld>
            <a:endParaRPr lang="ja-JP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altLang="ja-JP"/>
              <a:t>Click to edit Master title style</a:t>
            </a:r>
            <a:endParaRPr lang="ja-JP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ja-JP" altLang="en-US"/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6" name="Slide Number Placeholder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15C4F6-7C21-4623-BFA9-8DBC021B392F}" type="slidenum">
              <a:rPr lang="ja-JP" altLang="en-US"/>
              <a:pPr>
                <a:defRPr/>
              </a:pPr>
              <a:t>‹#›</a:t>
            </a:fld>
            <a:endParaRPr lang="ja-JP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8322945" y="6502778"/>
            <a:ext cx="192406" cy="275467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335696" y="586855"/>
            <a:ext cx="2285040" cy="0"/>
          </a:xfrm>
          <a:prstGeom prst="line">
            <a:avLst/>
          </a:prstGeom>
          <a:noFill/>
          <a:ln w="12700" cap="flat">
            <a:solidFill>
              <a:schemeClr val="accent2">
                <a:lumMod val="75000"/>
              </a:schemeClr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9" name="组合 8"/>
          <p:cNvGrpSpPr/>
          <p:nvPr userDrawn="1"/>
        </p:nvGrpSpPr>
        <p:grpSpPr>
          <a:xfrm>
            <a:off x="7470923" y="6375298"/>
            <a:ext cx="1478447" cy="596097"/>
            <a:chOff x="9765890" y="6028316"/>
            <a:chExt cx="2426110" cy="1024568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0" name="矩形 9"/>
            <p:cNvSpPr/>
            <p:nvPr/>
          </p:nvSpPr>
          <p:spPr>
            <a:xfrm>
              <a:off x="10073250" y="6282711"/>
              <a:ext cx="2118750" cy="515776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6858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35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1" name="等腰三角形 10"/>
            <p:cNvSpPr/>
            <p:nvPr/>
          </p:nvSpPr>
          <p:spPr>
            <a:xfrm>
              <a:off x="9765890" y="6028316"/>
              <a:ext cx="619534" cy="1024568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6858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35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2" name="组合 11"/>
          <p:cNvGrpSpPr/>
          <p:nvPr userDrawn="1"/>
        </p:nvGrpSpPr>
        <p:grpSpPr>
          <a:xfrm>
            <a:off x="7566788" y="6375298"/>
            <a:ext cx="1478447" cy="596097"/>
            <a:chOff x="9765890" y="6028316"/>
            <a:chExt cx="2426110" cy="1024568"/>
          </a:xfrm>
          <a:solidFill>
            <a:schemeClr val="accent2"/>
          </a:solidFill>
        </p:grpSpPr>
        <p:sp>
          <p:nvSpPr>
            <p:cNvPr id="13" name="矩形 12"/>
            <p:cNvSpPr/>
            <p:nvPr/>
          </p:nvSpPr>
          <p:spPr>
            <a:xfrm>
              <a:off x="10073250" y="6282711"/>
              <a:ext cx="2118750" cy="515776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6858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35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4" name="等腰三角形 13"/>
            <p:cNvSpPr/>
            <p:nvPr/>
          </p:nvSpPr>
          <p:spPr>
            <a:xfrm>
              <a:off x="9765890" y="6028316"/>
              <a:ext cx="619534" cy="1024568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6858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35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6" name="组合 15"/>
          <p:cNvGrpSpPr/>
          <p:nvPr userDrawn="1"/>
        </p:nvGrpSpPr>
        <p:grpSpPr>
          <a:xfrm>
            <a:off x="7677403" y="6375298"/>
            <a:ext cx="1478447" cy="596097"/>
            <a:chOff x="9765890" y="6028316"/>
            <a:chExt cx="2426110" cy="1024568"/>
          </a:xfrm>
          <a:solidFill>
            <a:schemeClr val="accent2">
              <a:lumMod val="75000"/>
              <a:alpha val="97000"/>
            </a:schemeClr>
          </a:solidFill>
        </p:grpSpPr>
        <p:sp>
          <p:nvSpPr>
            <p:cNvPr id="17" name="矩形 16"/>
            <p:cNvSpPr/>
            <p:nvPr/>
          </p:nvSpPr>
          <p:spPr>
            <a:xfrm>
              <a:off x="10073250" y="6282711"/>
              <a:ext cx="2118750" cy="515776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6858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35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8" name="等腰三角形 17"/>
            <p:cNvSpPr/>
            <p:nvPr/>
          </p:nvSpPr>
          <p:spPr>
            <a:xfrm>
              <a:off x="9765890" y="6028316"/>
              <a:ext cx="619534" cy="1024568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6858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35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sp>
        <p:nvSpPr>
          <p:cNvPr id="19" name="文本框 18"/>
          <p:cNvSpPr txBox="1"/>
          <p:nvPr userDrawn="1"/>
        </p:nvSpPr>
        <p:spPr>
          <a:xfrm>
            <a:off x="7976583" y="6472515"/>
            <a:ext cx="1172114" cy="3000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4289" tIns="34289" rIns="34289" bIns="34289" numCol="1" spcCol="38100" rtlCol="0" anchor="t">
            <a:spAutoFit/>
          </a:bodyPr>
          <a:lstStyle/>
          <a:p>
            <a:pPr marL="0" marR="0" indent="0" algn="l" defTabSz="685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1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kumimoji="0" lang="en-US" altLang="zh-CN" sz="15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Times New Roman" panose="02020603050405020304"/>
              </a:rPr>
              <a:t>du.csdn.net</a:t>
            </a:r>
            <a:endParaRPr kumimoji="0" lang="zh-CN" altLang="en-US" sz="15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Times New Roman" panose="02020603050405020304"/>
            </a:endParaRPr>
          </a:p>
        </p:txBody>
      </p:sp>
      <p:grpSp>
        <p:nvGrpSpPr>
          <p:cNvPr id="20" name="组合 19"/>
          <p:cNvGrpSpPr/>
          <p:nvPr userDrawn="1"/>
        </p:nvGrpSpPr>
        <p:grpSpPr>
          <a:xfrm flipV="1">
            <a:off x="-14691" y="1"/>
            <a:ext cx="645103" cy="597741"/>
            <a:chOff x="-360202" y="-6"/>
            <a:chExt cx="860137" cy="723269"/>
          </a:xfrm>
        </p:grpSpPr>
        <p:grpSp>
          <p:nvGrpSpPr>
            <p:cNvPr id="21" name="组合 20"/>
            <p:cNvGrpSpPr/>
            <p:nvPr/>
          </p:nvGrpSpPr>
          <p:grpSpPr>
            <a:xfrm>
              <a:off x="-155344" y="-6"/>
              <a:ext cx="655279" cy="723266"/>
              <a:chOff x="-20249" y="0"/>
              <a:chExt cx="924448" cy="914400"/>
            </a:xfrm>
            <a:solidFill>
              <a:schemeClr val="accent2">
                <a:lumMod val="60000"/>
                <a:lumOff val="40000"/>
              </a:schemeClr>
            </a:solidFill>
          </p:grpSpPr>
          <p:sp>
            <p:nvSpPr>
              <p:cNvPr id="33" name="矩形 32"/>
              <p:cNvSpPr/>
              <p:nvPr/>
            </p:nvSpPr>
            <p:spPr>
              <a:xfrm>
                <a:off x="-10886" y="227675"/>
                <a:ext cx="447419" cy="459052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6858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35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4" name="等腰三角形 33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6858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350" b="0" i="0" u="none" strike="noStrike" cap="none" spc="0" normalizeH="0" baseline="0" dirty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-252895" y="-4"/>
              <a:ext cx="655280" cy="723267"/>
              <a:chOff x="-20249" y="0"/>
              <a:chExt cx="924448" cy="914400"/>
            </a:xfrm>
            <a:solidFill>
              <a:schemeClr val="accent2"/>
            </a:solidFill>
          </p:grpSpPr>
          <p:sp>
            <p:nvSpPr>
              <p:cNvPr id="26" name="矩形 25"/>
              <p:cNvSpPr/>
              <p:nvPr/>
            </p:nvSpPr>
            <p:spPr>
              <a:xfrm>
                <a:off x="-10886" y="227675"/>
                <a:ext cx="447418" cy="459052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6858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35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2" name="等腰三角形 31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6858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35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-360202" y="-3"/>
              <a:ext cx="655279" cy="723266"/>
              <a:chOff x="-20249" y="0"/>
              <a:chExt cx="924448" cy="914400"/>
            </a:xfrm>
          </p:grpSpPr>
          <p:sp>
            <p:nvSpPr>
              <p:cNvPr id="24" name="矩形 23"/>
              <p:cNvSpPr/>
              <p:nvPr/>
            </p:nvSpPr>
            <p:spPr>
              <a:xfrm>
                <a:off x="-10886" y="227675"/>
                <a:ext cx="447419" cy="459052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6858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35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25" name="等腰三角形 24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6858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35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</p:grpSp>
      <p:pic>
        <p:nvPicPr>
          <p:cNvPr id="29" name="Picture 2" descr="E:\work\CSDN\标准化\素材\edu1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054941" y="257253"/>
            <a:ext cx="848886" cy="517815"/>
          </a:xfrm>
          <a:prstGeom prst="rect">
            <a:avLst/>
          </a:prstGeom>
          <a:noFill/>
        </p:spPr>
      </p:pic>
      <p:sp>
        <p:nvSpPr>
          <p:cNvPr id="35" name="文本占位符 34"/>
          <p:cNvSpPr>
            <a:spLocks noGrp="1"/>
          </p:cNvSpPr>
          <p:nvPr>
            <p:ph type="body" sz="quarter" idx="10" hasCustomPrompt="1"/>
          </p:nvPr>
        </p:nvSpPr>
        <p:spPr>
          <a:xfrm>
            <a:off x="737574" y="43361"/>
            <a:ext cx="1243013" cy="543495"/>
          </a:xfrm>
        </p:spPr>
        <p:txBody>
          <a:bodyPr anchor="ctr"/>
          <a:lstStyle>
            <a:lvl1pPr marL="0" indent="0" algn="l">
              <a:buFontTx/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标题</a:t>
            </a:r>
          </a:p>
        </p:txBody>
      </p:sp>
    </p:spTree>
    <p:extLst>
      <p:ext uri="{BB962C8B-B14F-4D97-AF65-F5344CB8AC3E}">
        <p14:creationId xmlns:p14="http://schemas.microsoft.com/office/powerpoint/2010/main" val="1720440235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Click to edit Master title style</a:t>
            </a:r>
            <a:endParaRPr lang="ja-JP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ja-JP" altLang="en-US"/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6" name="Slide Number Placeholder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7F7EBF7-E327-466D-AB4A-65D6C642CD1C}" type="slidenum">
              <a:rPr lang="ja-JP" altLang="en-US"/>
              <a:pPr>
                <a:defRPr/>
              </a:pPr>
              <a:t>‹#›</a:t>
            </a:fld>
            <a:endParaRPr lang="ja-JP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altLang="ja-JP"/>
              <a:t>Click to edit Master title style</a:t>
            </a:r>
            <a:endParaRPr lang="ja-JP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6" name="Slide Number Placeholder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4BE1025-2769-46BE-8813-F3C7C26FD8D3}" type="slidenum">
              <a:rPr lang="ja-JP" altLang="en-US"/>
              <a:pPr>
                <a:defRPr/>
              </a:pPr>
              <a:t>‹#›</a:t>
            </a:fld>
            <a:endParaRPr lang="ja-JP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8379296" y="0"/>
            <a:ext cx="764704" cy="76470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Click to edit Master title style</a:t>
            </a:r>
            <a:endParaRPr lang="ja-JP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ja-JP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ja-JP" altLang="en-US"/>
          </a:p>
        </p:txBody>
      </p:sp>
      <p:sp>
        <p:nvSpPr>
          <p:cNvPr id="5" name="Date Placeholder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6" name="Footer Placeholder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7" name="Slide Number Placeholder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82894CD-8422-44F5-86CA-7B2DDB48C473}" type="slidenum">
              <a:rPr lang="ja-JP" altLang="en-US"/>
              <a:pPr>
                <a:defRPr/>
              </a:pPr>
              <a:t>‹#›</a:t>
            </a:fld>
            <a:endParaRPr lang="ja-JP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ja-JP"/>
              <a:t>Click to edit Master title style</a:t>
            </a:r>
            <a:endParaRPr lang="ja-JP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ja-JP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ja-JP" altLang="en-US"/>
          </a:p>
        </p:txBody>
      </p:sp>
      <p:sp>
        <p:nvSpPr>
          <p:cNvPr id="7" name="Date Placeholder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8" name="Footer Placeholder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9" name="Slide Number Placeholder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F707BE-DB1C-40DB-8748-DA8F396B06FC}" type="slidenum">
              <a:rPr lang="ja-JP" altLang="en-US"/>
              <a:pPr>
                <a:defRPr/>
              </a:pPr>
              <a:t>‹#›</a:t>
            </a:fld>
            <a:endParaRPr lang="ja-JP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Click to edit Master title style</a:t>
            </a:r>
            <a:endParaRPr lang="ja-JP" altLang="en-US"/>
          </a:p>
        </p:txBody>
      </p:sp>
      <p:sp>
        <p:nvSpPr>
          <p:cNvPr id="3" name="Date Placeholder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4" name="Footer Placeholder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5" name="Slide Number Placeholder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AD274C-70DF-448C-8BEF-EAAC4711AF26}" type="slidenum">
              <a:rPr lang="ja-JP" altLang="en-US"/>
              <a:pPr>
                <a:defRPr/>
              </a:pPr>
              <a:t>‹#›</a:t>
            </a:fld>
            <a:endParaRPr lang="ja-JP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3" name="Footer Placeholder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4" name="Slide Number Placeholder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68894ED-F7B5-4315-A366-A853CD437BDD}" type="slidenum">
              <a:rPr lang="ja-JP" altLang="en-US"/>
              <a:pPr>
                <a:defRPr/>
              </a:pPr>
              <a:t>‹#›</a:t>
            </a:fld>
            <a:endParaRPr lang="ja-JP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ja-JP"/>
              <a:t>Click to edit Master title style</a:t>
            </a:r>
            <a:endParaRPr lang="ja-JP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ja-JP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5" name="Date Placeholder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6" name="Footer Placeholder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7" name="Slide Number Placeholder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63B5DB2-AE15-47B1-A30C-6CF917F3A9E5}" type="slidenum">
              <a:rPr lang="ja-JP" altLang="en-US"/>
              <a:pPr>
                <a:defRPr/>
              </a:pPr>
              <a:t>‹#›</a:t>
            </a:fld>
            <a:endParaRPr lang="ja-JP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ja-JP"/>
              <a:t>Click to edit Master title style</a:t>
            </a:r>
            <a:endParaRPr lang="ja-JP" alt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ja-JP" alt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5" name="Date Placeholder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6" name="Footer Placeholder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7" name="Slide Number Placeholder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8857140-C019-4D2A-B9D0-256A6D0A35B3}" type="slidenum">
              <a:rPr lang="ja-JP" altLang="en-US"/>
              <a:pPr>
                <a:defRPr/>
              </a:pPr>
              <a:t>‹#›</a:t>
            </a:fld>
            <a:endParaRPr lang="ja-JP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Placeholder 1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ja-JP" altLang="ja-JP"/>
              <a:t>Click to edit Master title style</a:t>
            </a:r>
          </a:p>
        </p:txBody>
      </p:sp>
      <p:sp>
        <p:nvSpPr>
          <p:cNvPr id="5123" name="Text Placeholder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ja-JP" altLang="ja-JP"/>
              <a:t>Click to edit Master text styles</a:t>
            </a:r>
          </a:p>
          <a:p>
            <a:pPr lvl="1"/>
            <a:r>
              <a:rPr lang="ja-JP" altLang="ja-JP"/>
              <a:t>Second level</a:t>
            </a:r>
          </a:p>
          <a:p>
            <a:pPr lvl="2"/>
            <a:r>
              <a:rPr lang="ja-JP" altLang="ja-JP"/>
              <a:t>Third level</a:t>
            </a:r>
          </a:p>
          <a:p>
            <a:pPr lvl="3"/>
            <a:r>
              <a:rPr lang="ja-JP" altLang="ja-JP"/>
              <a:t>Fourth level</a:t>
            </a:r>
          </a:p>
          <a:p>
            <a:pPr lvl="4"/>
            <a:r>
              <a:rPr lang="ja-JP" altLang="ja-JP"/>
              <a:t>Fifth level</a:t>
            </a:r>
          </a:p>
        </p:txBody>
      </p:sp>
      <p:sp>
        <p:nvSpPr>
          <p:cNvPr id="1028" name="Date Placeholder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>
            <a:lvl1pPr>
              <a:defRPr sz="1200" b="0">
                <a:solidFill>
                  <a:srgbClr val="898989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1029" name="Footer Placeholder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>
            <a:lvl1pPr algn="ctr">
              <a:defRPr sz="1200" b="0">
                <a:solidFill>
                  <a:srgbClr val="898989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1030" name="Slide Number Placeholder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>
            <a:lvl1pPr algn="r">
              <a:defRPr sz="1200" b="0">
                <a:solidFill>
                  <a:srgbClr val="898989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</a:lstStyle>
          <a:p>
            <a:pPr>
              <a:defRPr/>
            </a:pPr>
            <a:fld id="{B4BD9502-ED70-4139-B8DF-FDA73538FD11}" type="slidenum">
              <a:rPr lang="ja-JP" altLang="en-US"/>
              <a:pPr>
                <a:defRPr/>
              </a:pPr>
              <a:t>‹#›</a:t>
            </a:fld>
            <a:endParaRPr lang="ja-JP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MS PGothic" panose="020B0600070205080204" pitchFamily="34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MS PGothic" panose="020B0600070205080204" pitchFamily="34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MS PGothic" panose="020B0600070205080204" pitchFamily="34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MS PGothic" panose="020B0600070205080204" pitchFamily="34" charset="-128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MS PGothic" panose="020B0600070205080204" pitchFamily="34" charset="-128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MS PGothic" panose="020B0600070205080204" pitchFamily="34" charset="-128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MS PGothic" panose="020B0600070205080204" pitchFamily="34" charset="-128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MS PGothic" panose="020B0600070205080204" pitchFamily="34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8.png"/><Relationship Id="rId5" Type="http://schemas.openxmlformats.org/officeDocument/2006/relationships/image" Target="../media/image139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140.png"/><Relationship Id="rId5" Type="http://schemas.openxmlformats.org/officeDocument/2006/relationships/image" Target="../media/image9.tiff"/><Relationship Id="rId6" Type="http://schemas.openxmlformats.org/officeDocument/2006/relationships/image" Target="../media/image142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hyperlink" Target="http://sklearn.apachecn.org/cn/0.19.0/modules/cross_validation.html#timeseries-cv" TargetMode="External"/><Relationship Id="rId5" Type="http://schemas.openxmlformats.org/officeDocument/2006/relationships/image" Target="../media/image143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1270.pn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146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50.png"/><Relationship Id="rId8" Type="http://schemas.openxmlformats.org/officeDocument/2006/relationships/image" Target="../media/image151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15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55.png"/><Relationship Id="rId8" Type="http://schemas.openxmlformats.org/officeDocument/2006/relationships/image" Target="../media/image156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157.png"/><Relationship Id="rId5" Type="http://schemas.openxmlformats.org/officeDocument/2006/relationships/image" Target="../media/image15.png"/><Relationship Id="rId6" Type="http://schemas.openxmlformats.org/officeDocument/2006/relationships/image" Target="../media/image1340.png"/><Relationship Id="rId7" Type="http://schemas.openxmlformats.org/officeDocument/2006/relationships/image" Target="../media/image1350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18.tiff"/><Relationship Id="rId5" Type="http://schemas.openxmlformats.org/officeDocument/2006/relationships/hyperlink" Target="https://www.anaconda.com/download/" TargetMode="External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hyperlink" Target="http://scikit-learn.org/stable/" TargetMode="External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8" Type="http://schemas.openxmlformats.org/officeDocument/2006/relationships/image" Target="../media/image25.png"/><Relationship Id="rId9" Type="http://schemas.openxmlformats.org/officeDocument/2006/relationships/image" Target="../media/image26.png"/><Relationship Id="rId10" Type="http://schemas.openxmlformats.org/officeDocument/2006/relationships/image" Target="../media/image27.png"/><Relationship Id="rId11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tiff"/><Relationship Id="rId5" Type="http://schemas.openxmlformats.org/officeDocument/2006/relationships/image" Target="../media/image124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1240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34.png"/><Relationship Id="rId12" Type="http://schemas.openxmlformats.org/officeDocument/2006/relationships/image" Target="../media/image135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127.png"/><Relationship Id="rId5" Type="http://schemas.openxmlformats.org/officeDocument/2006/relationships/image" Target="../media/image128.png"/><Relationship Id="rId6" Type="http://schemas.openxmlformats.org/officeDocument/2006/relationships/image" Target="../media/image129.png"/><Relationship Id="rId7" Type="http://schemas.openxmlformats.org/officeDocument/2006/relationships/image" Target="../media/image130.png"/><Relationship Id="rId8" Type="http://schemas.openxmlformats.org/officeDocument/2006/relationships/image" Target="../media/image131.png"/><Relationship Id="rId9" Type="http://schemas.openxmlformats.org/officeDocument/2006/relationships/image" Target="../media/image132.png"/><Relationship Id="rId10" Type="http://schemas.openxmlformats.org/officeDocument/2006/relationships/image" Target="../media/image13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136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7.tif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3" name="Picture 9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839787"/>
            <a:ext cx="9144000" cy="21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itle 1"/>
          <p:cNvSpPr txBox="1">
            <a:spLocks/>
          </p:cNvSpPr>
          <p:nvPr/>
        </p:nvSpPr>
        <p:spPr bwMode="auto">
          <a:xfrm>
            <a:off x="611188" y="292100"/>
            <a:ext cx="8075612" cy="6540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l" eaLnBrk="1" hangingPunct="1">
              <a:defRPr/>
            </a:pPr>
            <a:r>
              <a:rPr lang="zh-CN" altLang="en-US" sz="3200" kern="0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大纲</a:t>
            </a:r>
            <a:endParaRPr lang="zh-CN" altLang="en-US" sz="3200" kern="0" dirty="0">
              <a:solidFill>
                <a:srgbClr val="C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89832" y="1185814"/>
            <a:ext cx="8574656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20000"/>
              </a:lnSpc>
              <a:buFont typeface="Wingdings" charset="2"/>
              <a:buChar char="n"/>
            </a:pPr>
            <a:r>
              <a:rPr kumimoji="1" lang="zh-CN" altLang="en-US" sz="3200" b="0" dirty="0">
                <a:solidFill>
                  <a:schemeClr val="bg1">
                    <a:lumMod val="65000"/>
                  </a:schemeClr>
                </a:solidFill>
              </a:rPr>
              <a:t>机器学习</a:t>
            </a:r>
            <a:r>
              <a:rPr kumimoji="1" lang="zh-CN" altLang="en-US" sz="3200" b="0" dirty="0" smtClean="0">
                <a:solidFill>
                  <a:schemeClr val="bg1">
                    <a:lumMod val="65000"/>
                  </a:schemeClr>
                </a:solidFill>
              </a:rPr>
              <a:t>简介</a:t>
            </a:r>
            <a:endParaRPr kumimoji="1" lang="en-US" altLang="zh-CN" sz="3200" b="0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457200" indent="-457200">
              <a:lnSpc>
                <a:spcPct val="120000"/>
              </a:lnSpc>
              <a:buFont typeface="Wingdings" charset="2"/>
              <a:buChar char="n"/>
            </a:pPr>
            <a:r>
              <a:rPr kumimoji="1" lang="zh-CN" altLang="en-US" sz="3200" b="0" dirty="0" smtClean="0">
                <a:solidFill>
                  <a:schemeClr val="bg1">
                    <a:lumMod val="65000"/>
                  </a:schemeClr>
                </a:solidFill>
              </a:rPr>
              <a:t>机器学习类别</a:t>
            </a:r>
            <a:endParaRPr kumimoji="1" lang="en-US" altLang="zh-CN" sz="3200" b="0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457200" indent="-457200">
              <a:lnSpc>
                <a:spcPct val="120000"/>
              </a:lnSpc>
              <a:buFont typeface="Wingdings" charset="2"/>
              <a:buChar char="n"/>
            </a:pPr>
            <a:r>
              <a:rPr kumimoji="1" lang="zh-CN" altLang="en-US" sz="3200" b="0" dirty="0">
                <a:solidFill>
                  <a:schemeClr val="bg1">
                    <a:lumMod val="65000"/>
                  </a:schemeClr>
                </a:solidFill>
              </a:rPr>
              <a:t>机器学习任务的一般流程</a:t>
            </a:r>
            <a:endParaRPr kumimoji="1" lang="en-US" altLang="zh-CN" sz="3200" b="0" dirty="0">
              <a:solidFill>
                <a:schemeClr val="bg1">
                  <a:lumMod val="65000"/>
                </a:schemeClr>
              </a:solidFill>
            </a:endParaRPr>
          </a:p>
          <a:p>
            <a:pPr marL="457200" indent="-457200">
              <a:lnSpc>
                <a:spcPct val="120000"/>
              </a:lnSpc>
              <a:buFont typeface="Wingdings" charset="2"/>
              <a:buChar char="n"/>
            </a:pPr>
            <a:r>
              <a:rPr kumimoji="1" lang="zh-CN" altLang="en-US" sz="3200" b="0" dirty="0">
                <a:solidFill>
                  <a:srgbClr val="002060"/>
                </a:solidFill>
              </a:rPr>
              <a:t>机器学习模型评估</a:t>
            </a:r>
            <a:endParaRPr kumimoji="1" lang="en-US" altLang="zh-CN" sz="3200" b="0" dirty="0">
              <a:solidFill>
                <a:srgbClr val="002060"/>
              </a:solidFill>
            </a:endParaRPr>
          </a:p>
          <a:p>
            <a:pPr marL="457200" indent="-457200">
              <a:lnSpc>
                <a:spcPct val="120000"/>
              </a:lnSpc>
              <a:buFont typeface="Wingdings" charset="2"/>
              <a:buChar char="n"/>
            </a:pPr>
            <a:r>
              <a:rPr kumimoji="1" lang="zh-CN" altLang="en-US" sz="3200" b="0" dirty="0">
                <a:solidFill>
                  <a:schemeClr val="bg1">
                    <a:lumMod val="65000"/>
                  </a:schemeClr>
                </a:solidFill>
              </a:rPr>
              <a:t>机器学习平台简介</a:t>
            </a:r>
            <a:endParaRPr kumimoji="1" lang="en-US" altLang="zh-CN" sz="3200" b="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6200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822"/>
    </mc:Choice>
    <mc:Fallback xmlns="">
      <p:transition spd="slow" advTm="62822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3" name="Picture 9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839787"/>
            <a:ext cx="9144000" cy="21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itle 1"/>
          <p:cNvSpPr txBox="1">
            <a:spLocks/>
          </p:cNvSpPr>
          <p:nvPr/>
        </p:nvSpPr>
        <p:spPr bwMode="auto">
          <a:xfrm>
            <a:off x="632892" y="292099"/>
            <a:ext cx="8075612" cy="6540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l" eaLnBrk="1" hangingPunct="1">
              <a:defRPr/>
            </a:pPr>
            <a:r>
              <a:rPr kumimoji="1" lang="zh-CN" altLang="en-US" sz="3200" dirty="0" smtClean="0">
                <a:solidFill>
                  <a:srgbClr val="00206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分层交叉</a:t>
            </a:r>
            <a:r>
              <a:rPr kumimoji="1" lang="zh-CN" altLang="en-US" sz="3200" dirty="0">
                <a:solidFill>
                  <a:srgbClr val="002060"/>
                </a:solidFill>
                <a:latin typeface="Microsoft YaHei" charset="-122"/>
                <a:ea typeface="Microsoft YaHei" charset="-122"/>
                <a:cs typeface="Microsoft YaHei" charset="-122"/>
              </a:rPr>
              <a:t>验证</a:t>
            </a:r>
            <a:endParaRPr lang="zh-CN" altLang="en-US" sz="3200" kern="0" dirty="0">
              <a:solidFill>
                <a:srgbClr val="00206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89832" y="1185814"/>
            <a:ext cx="857465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20000"/>
              </a:lnSpc>
              <a:buFont typeface="Wingdings" charset="2"/>
              <a:buChar char="n"/>
            </a:pPr>
            <a:r>
              <a:rPr kumimoji="1" lang="zh-CN" altLang="en-US" sz="2400" b="0" dirty="0" smtClean="0">
                <a:solidFill>
                  <a:srgbClr val="00206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分类：分层交叉验证（</a:t>
            </a:r>
            <a:r>
              <a:rPr kumimoji="1" lang="en-US" altLang="zh-CN" sz="2400" b="0" dirty="0">
                <a:solidFill>
                  <a:srgbClr val="002060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en-US" altLang="zh-CN" sz="2400" b="0" dirty="0" err="1">
                <a:solidFill>
                  <a:srgbClr val="002060"/>
                </a:solidFill>
                <a:latin typeface="Microsoft YaHei" charset="-122"/>
                <a:ea typeface="Microsoft YaHei" charset="-122"/>
                <a:cs typeface="Microsoft YaHei" charset="-122"/>
              </a:rPr>
              <a:t>StratifiedKFold</a:t>
            </a:r>
            <a:r>
              <a:rPr kumimoji="1" lang="en-US" altLang="zh-CN" sz="2400" b="0" dirty="0">
                <a:solidFill>
                  <a:srgbClr val="002060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zh-CN" altLang="en-US" sz="2400" b="0" dirty="0" smtClean="0">
                <a:solidFill>
                  <a:srgbClr val="002060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）</a:t>
            </a:r>
            <a:endParaRPr kumimoji="1" lang="en-US" altLang="zh-CN" sz="2400" b="0" dirty="0" smtClean="0">
              <a:solidFill>
                <a:srgbClr val="00206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914400" lvl="1" indent="-457200">
              <a:lnSpc>
                <a:spcPct val="120000"/>
              </a:lnSpc>
              <a:buFont typeface="Wingdings" charset="2"/>
              <a:buChar char="n"/>
            </a:pPr>
            <a:r>
              <a:rPr kumimoji="1" lang="zh-CN" altLang="en-US" sz="2400" b="0" dirty="0">
                <a:solidFill>
                  <a:srgbClr val="00206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每一折都是分层的（保持各类标签的相对比例与总体样本一致</a:t>
            </a:r>
            <a:r>
              <a:rPr kumimoji="1" lang="zh-CN" altLang="en-US" sz="2400" b="0" dirty="0" smtClean="0">
                <a:solidFill>
                  <a:srgbClr val="002060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）</a:t>
            </a:r>
            <a:endParaRPr kumimoji="1" lang="en-US" altLang="zh-CN" sz="2400" b="0" dirty="0" smtClean="0">
              <a:solidFill>
                <a:srgbClr val="00206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914400" lvl="1" indent="-457200">
              <a:lnSpc>
                <a:spcPct val="120000"/>
              </a:lnSpc>
              <a:buFont typeface="Wingdings" charset="2"/>
              <a:buChar char="n"/>
            </a:pPr>
            <a:endParaRPr kumimoji="1" lang="en-US" altLang="zh-CN" sz="2400" b="0" dirty="0">
              <a:solidFill>
                <a:srgbClr val="00206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457200" indent="-457200">
              <a:lnSpc>
                <a:spcPct val="120000"/>
              </a:lnSpc>
              <a:buFont typeface="Wingdings" charset="2"/>
              <a:buChar char="n"/>
            </a:pPr>
            <a:endParaRPr kumimoji="1" lang="en-US" altLang="zh-CN" sz="2400" b="0" dirty="0" smtClean="0">
              <a:solidFill>
                <a:srgbClr val="00206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56324" name="Picture 4" descr="这里插入图片描述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3" y="2564904"/>
            <a:ext cx="9172575" cy="3324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866267" y="5889129"/>
                <a:ext cx="7700392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kumimoji="1" lang="zh-CN" altLang="en-US" sz="1800" b="0" dirty="0" smtClean="0">
                    <a:solidFill>
                      <a:srgbClr val="002060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先将每类的样本分成</a:t>
                </a:r>
                <a14:m>
                  <m:oMath xmlns:m="http://schemas.openxmlformats.org/officeDocument/2006/math">
                    <m:r>
                      <a:rPr kumimoji="1" lang="en-US" altLang="zh-CN" sz="1800" b="0" i="1" dirty="0" smtClean="0">
                        <a:solidFill>
                          <a:srgbClr val="002060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𝐾</m:t>
                    </m:r>
                  </m:oMath>
                </a14:m>
                <a:r>
                  <a:rPr kumimoji="1" lang="zh-CN" altLang="en-US" sz="1800" b="0" dirty="0" smtClean="0">
                    <a:solidFill>
                      <a:srgbClr val="002060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折</a:t>
                </a:r>
                <a:endParaRPr kumimoji="1" lang="en-US" altLang="zh-CN" sz="1800" b="0" dirty="0" smtClean="0">
                  <a:solidFill>
                    <a:srgbClr val="002060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r>
                  <a:rPr kumimoji="1" lang="zh-CN" altLang="en-US" sz="1800" b="0" dirty="0" smtClean="0">
                    <a:solidFill>
                      <a:srgbClr val="002060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所有类的第</a:t>
                </a:r>
                <a14:m>
                  <m:oMath xmlns:m="http://schemas.openxmlformats.org/officeDocument/2006/math">
                    <m:r>
                      <a:rPr kumimoji="1" lang="en-US" altLang="zh-CN" sz="1800" b="0" i="1" dirty="0" smtClean="0">
                        <a:solidFill>
                          <a:srgbClr val="002060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𝑘</m:t>
                    </m:r>
                  </m:oMath>
                </a14:m>
                <a:r>
                  <a:rPr kumimoji="1" lang="zh-CN" altLang="en-US" sz="1800" b="0" dirty="0" smtClean="0">
                    <a:solidFill>
                      <a:srgbClr val="002060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折样本合并，构成总的第</a:t>
                </a:r>
                <a14:m>
                  <m:oMath xmlns:m="http://schemas.openxmlformats.org/officeDocument/2006/math">
                    <m:r>
                      <a:rPr kumimoji="1" lang="en-US" altLang="zh-CN" sz="1800" b="0" i="1" dirty="0">
                        <a:solidFill>
                          <a:srgbClr val="002060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𝑘</m:t>
                    </m:r>
                  </m:oMath>
                </a14:m>
                <a:r>
                  <a:rPr kumimoji="1" lang="zh-CN" altLang="en-US" sz="1800" b="0" dirty="0" smtClean="0">
                    <a:solidFill>
                      <a:srgbClr val="002060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折样本</a:t>
                </a:r>
                <a:endParaRPr lang="zh-CN" altLang="en-US" sz="1800" dirty="0"/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267" y="5889129"/>
                <a:ext cx="7700392" cy="646331"/>
              </a:xfrm>
              <a:prstGeom prst="rect">
                <a:avLst/>
              </a:prstGeom>
              <a:blipFill rotWithShape="0">
                <a:blip r:embed="rId5"/>
                <a:stretch>
                  <a:fillRect l="-633" t="-4717" b="-141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1369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822"/>
    </mc:Choice>
    <mc:Fallback xmlns="">
      <p:transition spd="slow" advTm="62822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3" name="Picture 9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839787"/>
            <a:ext cx="9144000" cy="21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itle 1"/>
          <p:cNvSpPr txBox="1">
            <a:spLocks/>
          </p:cNvSpPr>
          <p:nvPr/>
        </p:nvSpPr>
        <p:spPr bwMode="auto">
          <a:xfrm>
            <a:off x="632892" y="292099"/>
            <a:ext cx="8075612" cy="6540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l" eaLnBrk="1" hangingPunct="1">
              <a:defRPr/>
            </a:pPr>
            <a:r>
              <a:rPr kumimoji="1" lang="zh-CN" altLang="en-US" sz="3200" dirty="0" smtClean="0">
                <a:solidFill>
                  <a:srgbClr val="002060"/>
                </a:solidFill>
                <a:latin typeface="Microsoft YaHei" charset="-122"/>
                <a:ea typeface="Microsoft YaHei" charset="-122"/>
                <a:cs typeface="Microsoft YaHei" charset="-122"/>
              </a:rPr>
              <a:t>例：分层交叉</a:t>
            </a:r>
            <a:r>
              <a:rPr kumimoji="1" lang="zh-CN" altLang="en-US" sz="3200" dirty="0">
                <a:solidFill>
                  <a:srgbClr val="002060"/>
                </a:solidFill>
                <a:latin typeface="Microsoft YaHei" charset="-122"/>
                <a:ea typeface="Microsoft YaHei" charset="-122"/>
                <a:cs typeface="Microsoft YaHei" charset="-122"/>
              </a:rPr>
              <a:t>验证</a:t>
            </a:r>
            <a:endParaRPr lang="zh-CN" altLang="en-US" sz="3200" kern="0" dirty="0">
              <a:solidFill>
                <a:srgbClr val="00206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标题 1"/>
              <p:cNvSpPr txBox="1"/>
              <p:nvPr/>
            </p:nvSpPr>
            <p:spPr>
              <a:xfrm>
                <a:off x="707721" y="946053"/>
                <a:ext cx="4296327" cy="448306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lIns="34289" rIns="34289">
                <a:normAutofit fontScale="92500"/>
              </a:bodyPr>
              <a:lstStyle>
                <a:lvl1pPr>
                  <a:lnSpc>
                    <a:spcPct val="90000"/>
                  </a:lnSpc>
                  <a:defRPr sz="3200">
                    <a:solidFill>
                      <a:srgbClr val="FFFFFF"/>
                    </a:solidFill>
                    <a:latin typeface="小米兰亭" panose="03000502000000000000" charset="-122"/>
                    <a:ea typeface="小米兰亭" panose="03000502000000000000" charset="-122"/>
                    <a:cs typeface="小米兰亭" panose="03000502000000000000" charset="-122"/>
                    <a:sym typeface="小米兰亭" panose="03000502000000000000" charset="-122"/>
                  </a:defRPr>
                </a:lvl1pPr>
              </a:lstStyle>
              <a:p>
                <a:r>
                  <a:rPr lang="en-US" altLang="zh-CN" sz="2100" dirty="0" err="1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Scikit</a:t>
                </a:r>
                <a:r>
                  <a:rPr lang="en-US" altLang="zh-CN" sz="2100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-Learn</a:t>
                </a:r>
                <a:r>
                  <a:rPr lang="zh-CN" altLang="en-US" sz="2100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：</a:t>
                </a:r>
                <a14:m>
                  <m:oMath xmlns:m="http://schemas.openxmlformats.org/officeDocument/2006/math">
                    <m:r>
                      <a:rPr lang="en-US" altLang="zh-CN" sz="2100" b="0" i="1" dirty="0">
                        <a:solidFill>
                          <a:schemeClr val="tx1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𝐾</m:t>
                    </m:r>
                  </m:oMath>
                </a14:m>
                <a:r>
                  <a:rPr lang="zh-CN" altLang="en-US" sz="2100" dirty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折交叉验证数据划分</a:t>
                </a:r>
                <a:endParaRPr lang="zh-CN" altLang="en-US" sz="2100" dirty="0">
                  <a:solidFill>
                    <a:schemeClr val="bg1">
                      <a:lumMod val="50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 xmlns="">
          <p:sp>
            <p:nvSpPr>
              <p:cNvPr id="8" name="标题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721" y="946053"/>
                <a:ext cx="4296327" cy="448306"/>
              </a:xfrm>
              <a:prstGeom prst="rect">
                <a:avLst/>
              </a:prstGeom>
              <a:blipFill rotWithShape="0">
                <a:blip r:embed="rId4"/>
                <a:stretch>
                  <a:fillRect l="-2695" t="-16216" b="-1351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520" y="1330077"/>
            <a:ext cx="9433048" cy="307019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6179635" y="1525539"/>
            <a:ext cx="2016224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500" b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import</a:t>
            </a:r>
            <a:r>
              <a:rPr lang="zh-CN" altLang="en-US" sz="1500" b="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工具包</a:t>
            </a:r>
          </a:p>
        </p:txBody>
      </p:sp>
      <p:sp>
        <p:nvSpPr>
          <p:cNvPr id="11" name="矩形 10"/>
          <p:cNvSpPr/>
          <p:nvPr/>
        </p:nvSpPr>
        <p:spPr>
          <a:xfrm>
            <a:off x="5292080" y="2127046"/>
            <a:ext cx="4735034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500" b="0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生成</a:t>
            </a:r>
            <a:r>
              <a:rPr lang="en-US" altLang="zh-CN" sz="1500" b="0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2</a:t>
            </a:r>
            <a:r>
              <a:rPr lang="zh-CN" altLang="en-US" sz="1500" b="0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折的</a:t>
            </a:r>
            <a:r>
              <a:rPr lang="en-US" altLang="zh-CN" sz="1500" b="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StratifiedKFold</a:t>
            </a:r>
            <a:r>
              <a:rPr lang="zh-CN" altLang="en-US" sz="1500" b="0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实例</a:t>
            </a:r>
            <a:endParaRPr lang="zh-CN" altLang="en-US" sz="1500" b="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6876256" y="3114784"/>
            <a:ext cx="198022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500" b="0" dirty="0">
                <a:latin typeface="Arial" charset="0"/>
                <a:ea typeface="Arial" charset="0"/>
                <a:cs typeface="Arial" charset="0"/>
              </a:rPr>
              <a:t>split</a:t>
            </a:r>
            <a:r>
              <a:rPr lang="zh-CN" altLang="en-US" sz="1500" b="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取出每折的训练数据</a:t>
            </a:r>
            <a:r>
              <a:rPr lang="zh-CN" altLang="en-US" sz="1500" b="0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和验证数据</a:t>
            </a:r>
            <a:r>
              <a:rPr lang="zh-CN" altLang="en-US" sz="1500" b="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索引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" name="表格 1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45583514"/>
                  </p:ext>
                </p:extLst>
              </p:nvPr>
            </p:nvGraphicFramePr>
            <p:xfrm>
              <a:off x="3806362" y="4664204"/>
              <a:ext cx="4586011" cy="15621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012085"/>
                    <a:gridCol w="587490"/>
                    <a:gridCol w="854429"/>
                    <a:gridCol w="2132007"/>
                  </a:tblGrid>
                  <a:tr h="278130">
                    <a:tc>
                      <a:txBody>
                        <a:bodyPr/>
                        <a:lstStyle/>
                        <a:p>
                          <a:r>
                            <a:rPr lang="zh-CN" altLang="en-US" sz="1600" dirty="0" smtClean="0"/>
                            <a:t>样本索引</a:t>
                          </a:r>
                          <a:endParaRPr lang="zh-CN" altLang="en-US" sz="16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smtClean="0"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smtClean="0"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0" i="1" smtClean="0">
                                    <a:latin typeface="Cambria Math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 marL="68580" marR="68580" marT="34290" marB="34290"/>
                    </a:tc>
                  </a:tr>
                  <a:tr h="27813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 smtClean="0"/>
                            <a:t>0</a:t>
                          </a:r>
                          <a:endParaRPr lang="zh-CN" altLang="en-US" sz="16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 smtClean="0"/>
                            <a:t>1</a:t>
                          </a:r>
                          <a:endParaRPr lang="zh-CN" altLang="en-US" sz="16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 smtClean="0"/>
                            <a:t>2</a:t>
                          </a:r>
                          <a:endParaRPr lang="zh-CN" altLang="en-US" sz="16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 smtClean="0"/>
                            <a:t>0</a:t>
                          </a:r>
                          <a:endParaRPr lang="zh-CN" altLang="en-US" sz="1600" dirty="0"/>
                        </a:p>
                      </a:txBody>
                      <a:tcPr marL="68580" marR="68580" marT="34290" marB="34290"/>
                    </a:tc>
                  </a:tr>
                  <a:tr h="27813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 smtClean="0"/>
                            <a:t>1</a:t>
                          </a:r>
                          <a:endParaRPr lang="zh-CN" altLang="en-US" sz="16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 smtClean="0"/>
                            <a:t>3</a:t>
                          </a:r>
                          <a:endParaRPr lang="zh-CN" altLang="en-US" sz="16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 smtClean="0"/>
                            <a:t>4</a:t>
                          </a:r>
                          <a:endParaRPr lang="zh-CN" altLang="en-US" sz="16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 smtClean="0"/>
                            <a:t>0</a:t>
                          </a:r>
                          <a:endParaRPr lang="zh-CN" altLang="en-US" sz="1600" dirty="0"/>
                        </a:p>
                      </a:txBody>
                      <a:tcPr marL="68580" marR="68580" marT="34290" marB="34290"/>
                    </a:tc>
                  </a:tr>
                  <a:tr h="27813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 smtClean="0"/>
                            <a:t>2</a:t>
                          </a:r>
                          <a:endParaRPr lang="zh-CN" altLang="en-US" sz="16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 smtClean="0"/>
                            <a:t>1</a:t>
                          </a:r>
                          <a:endParaRPr lang="zh-CN" altLang="en-US" sz="16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 smtClean="0"/>
                            <a:t>2</a:t>
                          </a:r>
                          <a:endParaRPr lang="zh-CN" altLang="en-US" sz="16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 smtClean="0"/>
                            <a:t>1</a:t>
                          </a:r>
                          <a:endParaRPr lang="zh-CN" altLang="en-US" sz="1600" dirty="0"/>
                        </a:p>
                      </a:txBody>
                      <a:tcPr marL="68580" marR="68580" marT="34290" marB="34290"/>
                    </a:tc>
                  </a:tr>
                  <a:tr h="27813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 smtClean="0"/>
                            <a:t>3</a:t>
                          </a:r>
                          <a:endParaRPr lang="zh-CN" altLang="en-US" sz="16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 smtClean="0"/>
                            <a:t>3</a:t>
                          </a:r>
                          <a:endParaRPr lang="zh-CN" altLang="en-US" sz="16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 smtClean="0"/>
                            <a:t>4</a:t>
                          </a:r>
                          <a:endParaRPr lang="zh-CN" altLang="en-US" sz="16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 smtClean="0"/>
                            <a:t>1</a:t>
                          </a:r>
                          <a:endParaRPr lang="zh-CN" altLang="en-US" sz="1600" dirty="0"/>
                        </a:p>
                      </a:txBody>
                      <a:tcPr marL="68580" marR="68580" marT="34290" marB="34290"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4" name="表格 1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45583514"/>
                  </p:ext>
                </p:extLst>
              </p:nvPr>
            </p:nvGraphicFramePr>
            <p:xfrm>
              <a:off x="3806362" y="4664204"/>
              <a:ext cx="4586011" cy="15621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012085"/>
                    <a:gridCol w="587490"/>
                    <a:gridCol w="854429"/>
                    <a:gridCol w="2132007"/>
                  </a:tblGrid>
                  <a:tr h="312420">
                    <a:tc>
                      <a:txBody>
                        <a:bodyPr/>
                        <a:lstStyle/>
                        <a:p>
                          <a:r>
                            <a:rPr lang="zh-CN" altLang="en-US" sz="1600" dirty="0" smtClean="0"/>
                            <a:t>样本索引</a:t>
                          </a:r>
                          <a:endParaRPr lang="zh-CN" altLang="en-US" sz="16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34290" marB="34290">
                        <a:blipFill rotWithShape="0">
                          <a:blip r:embed="rId6"/>
                          <a:stretch>
                            <a:fillRect l="-172165" t="-13725" r="-507216" b="-4313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34290" marB="34290">
                        <a:blipFill rotWithShape="0">
                          <a:blip r:embed="rId6"/>
                          <a:stretch>
                            <a:fillRect l="-188571" t="-13725" r="-251429" b="-4313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34290" marB="34290">
                        <a:blipFill rotWithShape="0">
                          <a:blip r:embed="rId6"/>
                          <a:stretch>
                            <a:fillRect l="-115429" t="-13725" r="-571" b="-431373"/>
                          </a:stretch>
                        </a:blipFill>
                      </a:tcPr>
                    </a:tc>
                  </a:tr>
                  <a:tr h="3124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 smtClean="0"/>
                            <a:t>0</a:t>
                          </a:r>
                          <a:endParaRPr lang="zh-CN" altLang="en-US" sz="16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 smtClean="0"/>
                            <a:t>1</a:t>
                          </a:r>
                          <a:endParaRPr lang="zh-CN" altLang="en-US" sz="16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 smtClean="0"/>
                            <a:t>2</a:t>
                          </a:r>
                          <a:endParaRPr lang="zh-CN" altLang="en-US" sz="16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 smtClean="0"/>
                            <a:t>0</a:t>
                          </a:r>
                          <a:endParaRPr lang="zh-CN" altLang="en-US" sz="1600" dirty="0"/>
                        </a:p>
                      </a:txBody>
                      <a:tcPr marL="68580" marR="68580" marT="34290" marB="34290"/>
                    </a:tc>
                  </a:tr>
                  <a:tr h="3124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 smtClean="0"/>
                            <a:t>1</a:t>
                          </a:r>
                          <a:endParaRPr lang="zh-CN" altLang="en-US" sz="16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 smtClean="0"/>
                            <a:t>3</a:t>
                          </a:r>
                          <a:endParaRPr lang="zh-CN" altLang="en-US" sz="16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 smtClean="0"/>
                            <a:t>4</a:t>
                          </a:r>
                          <a:endParaRPr lang="zh-CN" altLang="en-US" sz="16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 smtClean="0"/>
                            <a:t>0</a:t>
                          </a:r>
                          <a:endParaRPr lang="zh-CN" altLang="en-US" sz="1600" dirty="0"/>
                        </a:p>
                      </a:txBody>
                      <a:tcPr marL="68580" marR="68580" marT="34290" marB="34290"/>
                    </a:tc>
                  </a:tr>
                  <a:tr h="3124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 smtClean="0"/>
                            <a:t>2</a:t>
                          </a:r>
                          <a:endParaRPr lang="zh-CN" altLang="en-US" sz="16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 smtClean="0"/>
                            <a:t>1</a:t>
                          </a:r>
                          <a:endParaRPr lang="zh-CN" altLang="en-US" sz="16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 smtClean="0"/>
                            <a:t>2</a:t>
                          </a:r>
                          <a:endParaRPr lang="zh-CN" altLang="en-US" sz="16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 smtClean="0"/>
                            <a:t>1</a:t>
                          </a:r>
                          <a:endParaRPr lang="zh-CN" altLang="en-US" sz="1600" dirty="0"/>
                        </a:p>
                      </a:txBody>
                      <a:tcPr marL="68580" marR="68580" marT="34290" marB="34290"/>
                    </a:tc>
                  </a:tr>
                  <a:tr h="3124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 smtClean="0"/>
                            <a:t>3</a:t>
                          </a:r>
                          <a:endParaRPr lang="zh-CN" altLang="en-US" sz="16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 smtClean="0"/>
                            <a:t>3</a:t>
                          </a:r>
                          <a:endParaRPr lang="zh-CN" altLang="en-US" sz="16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 smtClean="0"/>
                            <a:t>4</a:t>
                          </a:r>
                          <a:endParaRPr lang="zh-CN" altLang="en-US" sz="16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 smtClean="0"/>
                            <a:t>1</a:t>
                          </a:r>
                          <a:endParaRPr lang="zh-CN" altLang="en-US" sz="1600" dirty="0"/>
                        </a:p>
                      </a:txBody>
                      <a:tcPr marL="68580" marR="68580" marT="34290" marB="34290"/>
                    </a:tc>
                  </a:tr>
                </a:tbl>
              </a:graphicData>
            </a:graphic>
          </p:graphicFrame>
        </mc:Fallback>
      </mc:AlternateContent>
      <p:sp>
        <p:nvSpPr>
          <p:cNvPr id="15" name="矩形 14"/>
          <p:cNvSpPr/>
          <p:nvPr/>
        </p:nvSpPr>
        <p:spPr>
          <a:xfrm>
            <a:off x="5292080" y="1779739"/>
            <a:ext cx="4735034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500" b="0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总的训练数据：共</a:t>
            </a:r>
            <a:r>
              <a:rPr lang="en-US" altLang="zh-CN" sz="1500" b="0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2</a:t>
            </a:r>
            <a:r>
              <a:rPr lang="zh-CN" altLang="en-US" sz="1500" b="0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类，每类两个样本 </a:t>
            </a:r>
            <a:endParaRPr lang="en-US" altLang="zh-CN" sz="1500" b="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3134912" y="3927591"/>
            <a:ext cx="640564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500" b="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第</a:t>
            </a:r>
            <a:r>
              <a:rPr lang="en-US" altLang="zh-CN" sz="1500" b="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1</a:t>
            </a:r>
            <a:r>
              <a:rPr lang="zh-CN" altLang="en-US" sz="1500" b="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折：训练样本</a:t>
            </a:r>
            <a:r>
              <a:rPr lang="zh-CN" altLang="en-US" sz="1500" b="0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为第</a:t>
            </a:r>
            <a:r>
              <a:rPr lang="en-US" altLang="zh-CN" sz="1500" b="0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1</a:t>
            </a:r>
            <a:r>
              <a:rPr lang="zh-CN" altLang="en-US" sz="1500" b="0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个和第</a:t>
            </a:r>
            <a:r>
              <a:rPr lang="en-US" altLang="zh-CN" sz="1500" b="0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3</a:t>
            </a:r>
            <a:r>
              <a:rPr lang="zh-CN" altLang="en-US" sz="1500" b="0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个样本；</a:t>
            </a:r>
            <a:r>
              <a:rPr lang="zh-CN" altLang="en-US" sz="1500" b="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验证样本</a:t>
            </a:r>
            <a:r>
              <a:rPr lang="zh-CN" altLang="en-US" sz="1500" b="0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为第</a:t>
            </a:r>
            <a:r>
              <a:rPr lang="en-US" altLang="zh-CN" sz="1500" b="0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0</a:t>
            </a:r>
            <a:r>
              <a:rPr lang="zh-CN" altLang="en-US" sz="1500" b="0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个</a:t>
            </a:r>
            <a:r>
              <a:rPr lang="zh-CN" altLang="en-US" sz="1500" b="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和</a:t>
            </a:r>
            <a:r>
              <a:rPr lang="zh-CN" altLang="en-US" sz="1500" b="0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第</a:t>
            </a:r>
            <a:r>
              <a:rPr lang="en-US" altLang="zh-CN" sz="1500" b="0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2</a:t>
            </a:r>
            <a:r>
              <a:rPr lang="zh-CN" altLang="en-US" sz="1500" b="0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个</a:t>
            </a:r>
            <a:r>
              <a:rPr lang="zh-CN" altLang="en-US" sz="1500" b="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样本</a:t>
            </a:r>
            <a:endParaRPr lang="en-US" altLang="zh-CN" sz="1500" b="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lang="zh-CN" altLang="en-US" sz="1500" b="0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第</a:t>
            </a:r>
            <a:r>
              <a:rPr lang="en-US" altLang="zh-CN" sz="1500" b="0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2</a:t>
            </a:r>
            <a:r>
              <a:rPr lang="zh-CN" altLang="en-US" sz="1500" b="0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折</a:t>
            </a:r>
            <a:r>
              <a:rPr lang="zh-CN" altLang="en-US" sz="1500" b="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：训练样本</a:t>
            </a:r>
            <a:r>
              <a:rPr lang="zh-CN" altLang="en-US" sz="1500" b="0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为</a:t>
            </a:r>
            <a:r>
              <a:rPr lang="zh-CN" altLang="en-US" sz="1500" b="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第</a:t>
            </a:r>
            <a:r>
              <a:rPr lang="en-US" altLang="zh-CN" sz="1500" b="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0</a:t>
            </a:r>
            <a:r>
              <a:rPr lang="zh-CN" altLang="en-US" sz="1500" b="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个和第</a:t>
            </a:r>
            <a:r>
              <a:rPr lang="en-US" altLang="zh-CN" sz="1500" b="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2</a:t>
            </a:r>
            <a:r>
              <a:rPr lang="zh-CN" altLang="en-US" sz="1500" b="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个</a:t>
            </a:r>
            <a:r>
              <a:rPr lang="zh-CN" altLang="en-US" sz="1500" b="0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样本；</a:t>
            </a:r>
            <a:r>
              <a:rPr lang="zh-CN" altLang="en-US" sz="1500" b="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验证样本</a:t>
            </a:r>
            <a:r>
              <a:rPr lang="zh-CN" altLang="en-US" sz="1500" b="0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为</a:t>
            </a:r>
            <a:r>
              <a:rPr lang="zh-CN" altLang="en-US" sz="1500" b="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第</a:t>
            </a:r>
            <a:r>
              <a:rPr lang="en-US" altLang="zh-CN" sz="1500" b="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1</a:t>
            </a:r>
            <a:r>
              <a:rPr lang="zh-CN" altLang="en-US" sz="1500" b="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个和第</a:t>
            </a:r>
            <a:r>
              <a:rPr lang="en-US" altLang="zh-CN" sz="1500" b="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3</a:t>
            </a:r>
            <a:r>
              <a:rPr lang="zh-CN" altLang="en-US" sz="1500" b="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个样本</a:t>
            </a:r>
            <a:endParaRPr lang="en-US" altLang="zh-CN" sz="1500" b="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18701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822"/>
    </mc:Choice>
    <mc:Fallback xmlns="">
      <p:transition spd="slow" advTm="62822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3" name="Picture 9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839787"/>
            <a:ext cx="9144000" cy="21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itle 1"/>
          <p:cNvSpPr txBox="1">
            <a:spLocks/>
          </p:cNvSpPr>
          <p:nvPr/>
        </p:nvSpPr>
        <p:spPr bwMode="auto">
          <a:xfrm>
            <a:off x="632892" y="292099"/>
            <a:ext cx="8075612" cy="6540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l" eaLnBrk="1" hangingPunct="1">
              <a:defRPr/>
            </a:pPr>
            <a:r>
              <a:rPr kumimoji="1" lang="zh-CN" altLang="en-US" sz="3200" dirty="0" smtClean="0">
                <a:solidFill>
                  <a:srgbClr val="002060"/>
                </a:solidFill>
                <a:latin typeface="Microsoft YaHei" charset="-122"/>
                <a:ea typeface="Microsoft YaHei" charset="-122"/>
                <a:cs typeface="Microsoft YaHei" charset="-122"/>
              </a:rPr>
              <a:t>交叉</a:t>
            </a:r>
            <a:r>
              <a:rPr kumimoji="1" lang="zh-CN" altLang="en-US" sz="3200" dirty="0">
                <a:solidFill>
                  <a:srgbClr val="002060"/>
                </a:solidFill>
                <a:latin typeface="Microsoft YaHei" charset="-122"/>
                <a:ea typeface="Microsoft YaHei" charset="-122"/>
                <a:cs typeface="Microsoft YaHei" charset="-122"/>
              </a:rPr>
              <a:t>验证</a:t>
            </a:r>
            <a:endParaRPr lang="zh-CN" altLang="en-US" sz="3200" kern="0" dirty="0">
              <a:solidFill>
                <a:srgbClr val="00206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/>
              <p:cNvSpPr/>
              <p:nvPr/>
            </p:nvSpPr>
            <p:spPr>
              <a:xfrm>
                <a:off x="383370" y="1181734"/>
                <a:ext cx="8574656" cy="408111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57200" indent="-457200">
                  <a:lnSpc>
                    <a:spcPct val="120000"/>
                  </a:lnSpc>
                  <a:buFont typeface="Wingdings" charset="2"/>
                  <a:buChar char="n"/>
                </a:pPr>
                <a:r>
                  <a:rPr kumimoji="1" lang="zh-CN" altLang="en-US" sz="2400" b="0" dirty="0" smtClean="0">
                    <a:solidFill>
                      <a:srgbClr val="002060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时序</a:t>
                </a:r>
                <a:r>
                  <a:rPr kumimoji="1" lang="zh-CN" altLang="en-US" sz="2400" b="0" dirty="0">
                    <a:solidFill>
                      <a:srgbClr val="002060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数据：</a:t>
                </a:r>
                <a:r>
                  <a:rPr kumimoji="1" lang="zh-CN" altLang="en-US" sz="2400" b="0" dirty="0" smtClean="0">
                    <a:solidFill>
                      <a:srgbClr val="002060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时序</a:t>
                </a:r>
                <a:r>
                  <a:rPr kumimoji="1" lang="zh-CN" altLang="en-US" sz="2400" b="0" dirty="0">
                    <a:solidFill>
                      <a:srgbClr val="002060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交叉</a:t>
                </a:r>
                <a:r>
                  <a:rPr kumimoji="1" lang="zh-CN" altLang="en-US" sz="2400" b="0" dirty="0" smtClean="0">
                    <a:solidFill>
                      <a:srgbClr val="002060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验证</a:t>
                </a:r>
                <a:endParaRPr kumimoji="1" lang="en-US" altLang="zh-CN" sz="2400" b="0" dirty="0" smtClean="0">
                  <a:solidFill>
                    <a:srgbClr val="002060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marL="914400" lvl="1" indent="-457200">
                  <a:lnSpc>
                    <a:spcPct val="120000"/>
                  </a:lnSpc>
                  <a:buFont typeface="Wingdings" charset="2"/>
                  <a:buChar char="n"/>
                </a:pPr>
                <a:r>
                  <a:rPr kumimoji="1" lang="zh-CN" altLang="en-US" sz="2400" b="0" dirty="0" smtClean="0">
                    <a:solidFill>
                      <a:srgbClr val="002060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每次</a:t>
                </a:r>
                <a:r>
                  <a:rPr kumimoji="1" lang="zh-CN" altLang="en-US" sz="2400" b="0" dirty="0">
                    <a:solidFill>
                      <a:srgbClr val="002060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划分中，验证集</a:t>
                </a:r>
                <a:r>
                  <a:rPr kumimoji="1" lang="zh-CN" altLang="en-US" sz="2400" b="0" dirty="0" smtClean="0">
                    <a:solidFill>
                      <a:srgbClr val="002060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的时间一定</a:t>
                </a:r>
                <a:r>
                  <a:rPr kumimoji="1" lang="zh-CN" altLang="en-US" sz="2400" b="0" dirty="0">
                    <a:solidFill>
                      <a:srgbClr val="002060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要比训练集</a:t>
                </a:r>
                <a:r>
                  <a:rPr kumimoji="1" lang="zh-CN" altLang="en-US" sz="2400" b="0" dirty="0" smtClean="0">
                    <a:solidFill>
                      <a:srgbClr val="002060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的时间</a:t>
                </a:r>
                <a:r>
                  <a:rPr kumimoji="1" lang="zh-CN" altLang="en-US" sz="2400" b="0" dirty="0">
                    <a:solidFill>
                      <a:srgbClr val="002060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序列上靠</a:t>
                </a:r>
                <a:r>
                  <a:rPr kumimoji="1" lang="zh-CN" altLang="en-US" sz="2400" b="0" dirty="0" smtClean="0">
                    <a:solidFill>
                      <a:srgbClr val="002060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后</a:t>
                </a:r>
                <a:endParaRPr kumimoji="1" lang="zh-CN" altLang="en-US" sz="2400" b="0" dirty="0">
                  <a:solidFill>
                    <a:srgbClr val="002060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marL="914400" lvl="1" indent="-457200">
                  <a:lnSpc>
                    <a:spcPct val="120000"/>
                  </a:lnSpc>
                  <a:buFont typeface="Wingdings" charset="2"/>
                  <a:buChar char="n"/>
                </a:pPr>
                <a:r>
                  <a:rPr kumimoji="1" lang="zh-CN" altLang="en-US" sz="2400" b="0" dirty="0" smtClean="0">
                    <a:solidFill>
                      <a:srgbClr val="002060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在第</a:t>
                </a:r>
                <a14:m>
                  <m:oMath xmlns:m="http://schemas.openxmlformats.org/officeDocument/2006/math">
                    <m:r>
                      <a:rPr kumimoji="1" lang="en-US" altLang="zh-CN" sz="2400" b="0" i="1" dirty="0" smtClean="0">
                        <a:solidFill>
                          <a:srgbClr val="002060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𝑘</m:t>
                    </m:r>
                  </m:oMath>
                </a14:m>
                <a:r>
                  <a:rPr kumimoji="1" lang="zh-CN" altLang="en-US" sz="2400" b="0" dirty="0" smtClean="0">
                    <a:solidFill>
                      <a:srgbClr val="002060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次</a:t>
                </a:r>
                <a:r>
                  <a:rPr kumimoji="1" lang="zh-CN" altLang="en-US" sz="2400" b="0" dirty="0">
                    <a:solidFill>
                      <a:srgbClr val="002060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划分时，会将前</a:t>
                </a:r>
                <a14:m>
                  <m:oMath xmlns:m="http://schemas.openxmlformats.org/officeDocument/2006/math">
                    <m:r>
                      <a:rPr kumimoji="1" lang="en-US" altLang="zh-CN" sz="2400" b="0" i="1" dirty="0" smtClean="0">
                        <a:solidFill>
                          <a:srgbClr val="002060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𝑘</m:t>
                    </m:r>
                  </m:oMath>
                </a14:m>
                <a:r>
                  <a:rPr kumimoji="1" lang="zh-CN" altLang="en-US" sz="2400" b="0" dirty="0">
                    <a:solidFill>
                      <a:srgbClr val="002060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折作为训练集，</a:t>
                </a:r>
                <a:r>
                  <a:rPr kumimoji="1" lang="zh-CN" altLang="en-US" sz="2400" b="0" dirty="0" smtClean="0">
                    <a:solidFill>
                      <a:srgbClr val="002060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第</a:t>
                </a:r>
                <a14:m>
                  <m:oMath xmlns:m="http://schemas.openxmlformats.org/officeDocument/2006/math">
                    <m:r>
                      <a:rPr kumimoji="1" lang="en-US" altLang="zh-CN" sz="2400" b="0" i="1" dirty="0" smtClean="0">
                        <a:solidFill>
                          <a:srgbClr val="002060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𝑘</m:t>
                    </m:r>
                    <m:r>
                      <a:rPr kumimoji="1" lang="en-US" altLang="zh-CN" sz="2400" b="0" i="1" dirty="0" smtClean="0">
                        <a:solidFill>
                          <a:srgbClr val="002060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+1</m:t>
                    </m:r>
                  </m:oMath>
                </a14:m>
                <a:r>
                  <a:rPr kumimoji="1" lang="zh-CN" altLang="en-US" sz="2400" b="0" dirty="0">
                    <a:solidFill>
                      <a:srgbClr val="002060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折作为验证</a:t>
                </a:r>
                <a:r>
                  <a:rPr kumimoji="1" lang="zh-CN" altLang="en-US" sz="2400" b="0" dirty="0" smtClean="0">
                    <a:solidFill>
                      <a:srgbClr val="002060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集</a:t>
                </a:r>
                <a:endParaRPr kumimoji="1" lang="en-US" altLang="zh-CN" sz="2400" b="0" dirty="0" smtClean="0">
                  <a:solidFill>
                    <a:srgbClr val="002060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marL="914400" lvl="1" indent="-457200">
                  <a:lnSpc>
                    <a:spcPct val="120000"/>
                  </a:lnSpc>
                  <a:buFont typeface="Wingdings" charset="2"/>
                  <a:buChar char="n"/>
                </a:pPr>
                <a:r>
                  <a:rPr kumimoji="1" lang="en-US" altLang="zh-CN" sz="2400" b="0" dirty="0" err="1" smtClean="0">
                    <a:solidFill>
                      <a:srgbClr val="002060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TimeSeriesSplit</a:t>
                </a:r>
                <a:endParaRPr kumimoji="1" lang="en-US" altLang="zh-CN" sz="2400" b="0" dirty="0" smtClean="0">
                  <a:solidFill>
                    <a:srgbClr val="002060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marL="1371600" lvl="2" indent="-457200">
                  <a:lnSpc>
                    <a:spcPct val="120000"/>
                  </a:lnSpc>
                  <a:buFont typeface="Wingdings" charset="2"/>
                  <a:buChar char="n"/>
                </a:pPr>
                <a:r>
                  <a:rPr lang="en-US" altLang="zh-CN" sz="2400" dirty="0">
                    <a:latin typeface="Arial" charset="0"/>
                    <a:ea typeface="Arial" charset="0"/>
                    <a:cs typeface="Arial" charset="0"/>
                    <a:hlinkClick r:id="rId4"/>
                  </a:rPr>
                  <a:t>time-series aware cross-validation scheme</a:t>
                </a:r>
                <a:endParaRPr lang="zh-CN" altLang="en-US" sz="2400" dirty="0"/>
              </a:p>
              <a:p>
                <a:pPr marL="1371600" lvl="2" indent="-457200">
                  <a:lnSpc>
                    <a:spcPct val="120000"/>
                  </a:lnSpc>
                  <a:buFont typeface="Wingdings" charset="2"/>
                  <a:buChar char="n"/>
                </a:pPr>
                <a:endParaRPr kumimoji="1" lang="en-US" altLang="zh-CN" sz="2400" b="0" dirty="0" smtClean="0">
                  <a:solidFill>
                    <a:srgbClr val="002060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marL="914400" lvl="1" indent="-457200">
                  <a:lnSpc>
                    <a:spcPct val="120000"/>
                  </a:lnSpc>
                  <a:buFont typeface="Wingdings" charset="2"/>
                  <a:buChar char="n"/>
                </a:pPr>
                <a:endParaRPr kumimoji="1" lang="en-US" altLang="zh-CN" sz="2400" b="0" dirty="0">
                  <a:solidFill>
                    <a:srgbClr val="002060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 xmlns=""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370" y="1181734"/>
                <a:ext cx="8574656" cy="4081117"/>
              </a:xfrm>
              <a:prstGeom prst="rect">
                <a:avLst/>
              </a:prstGeom>
              <a:blipFill rotWithShape="0">
                <a:blip r:embed="rId5"/>
                <a:stretch>
                  <a:fillRect l="-996" t="-299" r="-9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1067916"/>
              </p:ext>
            </p:extLst>
          </p:nvPr>
        </p:nvGraphicFramePr>
        <p:xfrm>
          <a:off x="1331640" y="5733256"/>
          <a:ext cx="4695185" cy="2819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3903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939037"/>
                <a:gridCol w="939037"/>
                <a:gridCol w="939037"/>
                <a:gridCol w="93903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模型训练</a:t>
                      </a:r>
                    </a:p>
                  </a:txBody>
                  <a:tcPr marL="68580" marR="68580" marT="34290" marB="34290">
                    <a:solidFill>
                      <a:srgbClr val="C2FFA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模型训练</a:t>
                      </a:r>
                      <a:endParaRPr lang="zh-CN" altLang="en-US" sz="1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>
                    <a:solidFill>
                      <a:srgbClr val="C2FFA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模型训练</a:t>
                      </a:r>
                    </a:p>
                  </a:txBody>
                  <a:tcPr marL="68580" marR="68580" marT="34290" marB="34290">
                    <a:solidFill>
                      <a:srgbClr val="C2FFA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模型训练</a:t>
                      </a:r>
                      <a:endParaRPr lang="zh-CN" altLang="en-US" sz="1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>
                    <a:solidFill>
                      <a:srgbClr val="C2FFA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验证</a:t>
                      </a:r>
                    </a:p>
                  </a:txBody>
                  <a:tcPr marL="68580" marR="68580" marT="34290" marB="34290">
                    <a:solidFill>
                      <a:srgbClr val="FFFFAF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" name="表格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1099658"/>
              </p:ext>
            </p:extLst>
          </p:nvPr>
        </p:nvGraphicFramePr>
        <p:xfrm>
          <a:off x="1331640" y="4725144"/>
          <a:ext cx="2824950" cy="2819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416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41650"/>
                <a:gridCol w="941650"/>
              </a:tblGrid>
              <a:tr h="27432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dirty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模型训练</a:t>
                      </a:r>
                    </a:p>
                  </a:txBody>
                  <a:tcPr marL="68580" marR="68580" marT="34290" marB="34290">
                    <a:solidFill>
                      <a:srgbClr val="C2FFA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模型训练</a:t>
                      </a:r>
                    </a:p>
                  </a:txBody>
                  <a:tcPr marL="68580" marR="68580" marT="34290" marB="34290">
                    <a:solidFill>
                      <a:srgbClr val="C2FFA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验证</a:t>
                      </a:r>
                    </a:p>
                  </a:txBody>
                  <a:tcPr marL="68580" marR="68580" marT="34290" marB="34290">
                    <a:solidFill>
                      <a:srgbClr val="FFFFA5">
                        <a:alpha val="49804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0" name="表格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9090273"/>
              </p:ext>
            </p:extLst>
          </p:nvPr>
        </p:nvGraphicFramePr>
        <p:xfrm>
          <a:off x="1331640" y="5229200"/>
          <a:ext cx="3765489" cy="2819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4137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94137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4137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941373"/>
              </a:tblGrid>
              <a:tr h="27432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dirty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模型训练</a:t>
                      </a:r>
                    </a:p>
                  </a:txBody>
                  <a:tcPr marL="68580" marR="68580" marT="34290" marB="34290">
                    <a:solidFill>
                      <a:srgbClr val="C2FFA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模型训练</a:t>
                      </a:r>
                    </a:p>
                  </a:txBody>
                  <a:tcPr marL="68580" marR="68580" marT="34290" marB="34290">
                    <a:solidFill>
                      <a:srgbClr val="92D076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模型训练</a:t>
                      </a:r>
                    </a:p>
                  </a:txBody>
                  <a:tcPr marL="68580" marR="68580" marT="34290" marB="34290">
                    <a:solidFill>
                      <a:srgbClr val="C2FFA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验证</a:t>
                      </a:r>
                    </a:p>
                  </a:txBody>
                  <a:tcPr marL="68580" marR="68580" marT="34290" marB="34290">
                    <a:solidFill>
                      <a:srgbClr val="FFFFA5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12881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822"/>
    </mc:Choice>
    <mc:Fallback xmlns="">
      <p:transition spd="slow" advTm="62822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3" name="Picture 9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839787"/>
            <a:ext cx="9144000" cy="21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itle 1"/>
          <p:cNvSpPr txBox="1">
            <a:spLocks/>
          </p:cNvSpPr>
          <p:nvPr/>
        </p:nvSpPr>
        <p:spPr bwMode="auto">
          <a:xfrm>
            <a:off x="632892" y="292099"/>
            <a:ext cx="8075612" cy="6540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l" eaLnBrk="1" hangingPunct="1">
              <a:defRPr/>
            </a:pPr>
            <a:r>
              <a:rPr kumimoji="1" lang="zh-CN" altLang="en-US" sz="3200" dirty="0" smtClean="0">
                <a:solidFill>
                  <a:srgbClr val="002060"/>
                </a:solidFill>
                <a:latin typeface="Microsoft YaHei" charset="-122"/>
                <a:ea typeface="Microsoft YaHei" charset="-122"/>
                <a:cs typeface="Microsoft YaHei" charset="-122"/>
              </a:rPr>
              <a:t>例：采用交叉验证选择</a:t>
            </a:r>
            <a:r>
              <a:rPr kumimoji="1" lang="en-US" altLang="zh-CN" sz="3200" dirty="0" smtClean="0">
                <a:solidFill>
                  <a:srgbClr val="002060"/>
                </a:solidFill>
                <a:latin typeface="Microsoft YaHei" charset="-122"/>
                <a:ea typeface="Microsoft YaHei" charset="-122"/>
                <a:cs typeface="Microsoft YaHei" charset="-122"/>
              </a:rPr>
              <a:t>KNN</a:t>
            </a:r>
            <a:r>
              <a:rPr kumimoji="1" lang="zh-CN" altLang="en-US" sz="3200" dirty="0" smtClean="0">
                <a:solidFill>
                  <a:srgbClr val="002060"/>
                </a:solidFill>
                <a:latin typeface="Microsoft YaHei" charset="-122"/>
                <a:ea typeface="Microsoft YaHei" charset="-122"/>
                <a:cs typeface="Microsoft YaHei" charset="-122"/>
              </a:rPr>
              <a:t>的超参数</a:t>
            </a:r>
            <a:r>
              <a:rPr kumimoji="1" lang="en-US" altLang="zh-CN" sz="3200" dirty="0" smtClean="0">
                <a:solidFill>
                  <a:srgbClr val="002060"/>
                </a:solidFill>
                <a:latin typeface="Microsoft YaHei" charset="-122"/>
                <a:ea typeface="Microsoft YaHei" charset="-122"/>
                <a:cs typeface="Microsoft YaHei" charset="-122"/>
              </a:rPr>
              <a:t>K</a:t>
            </a:r>
            <a:endParaRPr lang="zh-CN" altLang="en-US" sz="3200" kern="0" dirty="0">
              <a:solidFill>
                <a:srgbClr val="00206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/>
              <p:cNvSpPr/>
              <p:nvPr/>
            </p:nvSpPr>
            <p:spPr>
              <a:xfrm>
                <a:off x="389832" y="1185814"/>
                <a:ext cx="8574656" cy="182755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57200" indent="-457200">
                  <a:lnSpc>
                    <a:spcPct val="120000"/>
                  </a:lnSpc>
                  <a:buFont typeface="Wingdings" charset="2"/>
                  <a:buChar char="n"/>
                </a:pPr>
                <a:r>
                  <a:rPr kumimoji="1" lang="en-US" altLang="zh-CN" sz="2400" b="0" dirty="0" smtClean="0">
                    <a:solidFill>
                      <a:srgbClr val="002060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KNN</a:t>
                </a:r>
                <a:r>
                  <a:rPr kumimoji="1" lang="zh-CN" altLang="en-US" sz="2400" b="0" dirty="0" smtClean="0">
                    <a:solidFill>
                      <a:srgbClr val="002060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分类器：基于样例的学习器（需要保留所有训练样本）</a:t>
                </a:r>
                <a:endParaRPr kumimoji="1" lang="en-US" altLang="zh-CN" sz="2400" b="0" dirty="0" smtClean="0">
                  <a:solidFill>
                    <a:srgbClr val="002060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marL="914400" lvl="1" indent="-457200">
                  <a:lnSpc>
                    <a:spcPct val="120000"/>
                  </a:lnSpc>
                  <a:buFont typeface="Wingdings" charset="2"/>
                  <a:buChar char="n"/>
                </a:pPr>
                <a:r>
                  <a:rPr kumimoji="1" lang="zh-CN" altLang="en-US" sz="2400" b="0" dirty="0">
                    <a:solidFill>
                      <a:srgbClr val="002060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预测：训练集中与测试样本最近</a:t>
                </a:r>
                <a:r>
                  <a:rPr kumimoji="1" lang="zh-CN" altLang="en-US" sz="2400" b="0" dirty="0" smtClean="0">
                    <a:solidFill>
                      <a:srgbClr val="002060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的</a:t>
                </a:r>
                <a14:m>
                  <m:oMath xmlns:m="http://schemas.openxmlformats.org/officeDocument/2006/math">
                    <m:r>
                      <a:rPr kumimoji="1" lang="en-US" altLang="zh-CN" sz="2400" b="0" i="1" dirty="0" smtClean="0">
                        <a:solidFill>
                          <a:srgbClr val="C00000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𝐾</m:t>
                    </m:r>
                  </m:oMath>
                </a14:m>
                <a:r>
                  <a:rPr kumimoji="1" lang="zh-CN" altLang="en-US" sz="2400" b="0" dirty="0" smtClean="0">
                    <a:solidFill>
                      <a:srgbClr val="002060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个</a:t>
                </a:r>
                <a:r>
                  <a:rPr kumimoji="1" lang="zh-CN" altLang="en-US" sz="2400" b="0" dirty="0">
                    <a:solidFill>
                      <a:srgbClr val="002060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邻居的投票</a:t>
                </a:r>
                <a:endParaRPr kumimoji="1" lang="en-US" altLang="zh-CN" sz="2400" b="0" dirty="0">
                  <a:solidFill>
                    <a:srgbClr val="002060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marL="914400" lvl="1" indent="-457200">
                  <a:lnSpc>
                    <a:spcPct val="120000"/>
                  </a:lnSpc>
                  <a:buFont typeface="Wingdings" charset="2"/>
                  <a:buChar char="n"/>
                </a:pPr>
                <a:r>
                  <a:rPr kumimoji="1" lang="en-US" altLang="zh-CN" sz="2400" b="0" dirty="0" err="1">
                    <a:solidFill>
                      <a:srgbClr val="002060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sklearn</a:t>
                </a:r>
                <a:r>
                  <a:rPr kumimoji="1" lang="zh-CN" altLang="en-US" sz="2400" b="0" dirty="0">
                    <a:solidFill>
                      <a:srgbClr val="002060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：</a:t>
                </a:r>
                <a:r>
                  <a:rPr kumimoji="1" lang="en-US" altLang="zh-CN" sz="2400" b="0" dirty="0" err="1">
                    <a:solidFill>
                      <a:srgbClr val="002060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KNeighborsClassifier</a:t>
                </a:r>
                <a:endParaRPr kumimoji="1" lang="en-US" altLang="zh-CN" sz="2400" b="0" dirty="0">
                  <a:solidFill>
                    <a:srgbClr val="002060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marL="914400" lvl="1" indent="-457200">
                  <a:lnSpc>
                    <a:spcPct val="120000"/>
                  </a:lnSpc>
                  <a:buFont typeface="Wingdings" charset="2"/>
                  <a:buChar char="n"/>
                </a:pPr>
                <a:endParaRPr kumimoji="1" lang="en-US" altLang="zh-CN" sz="2400" b="0" dirty="0">
                  <a:solidFill>
                    <a:srgbClr val="002060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 xmlns=""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832" y="1185814"/>
                <a:ext cx="8574656" cy="1827552"/>
              </a:xfrm>
              <a:prstGeom prst="rect">
                <a:avLst/>
              </a:prstGeom>
              <a:blipFill rotWithShape="0">
                <a:blip r:embed="rId4"/>
                <a:stretch>
                  <a:fillRect l="-995" t="-669" r="-18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3250" name="Picture 2" descr="http://res.cloudinary.com/dyd911kmh/image/upload/f_auto,q_auto:best/v1531424125/KNN_final1_ibdm8a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2780928"/>
            <a:ext cx="4296990" cy="3744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矩形 9"/>
          <p:cNvSpPr/>
          <p:nvPr/>
        </p:nvSpPr>
        <p:spPr>
          <a:xfrm>
            <a:off x="31398" y="6525344"/>
            <a:ext cx="857465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b="0"/>
              <a:t>https://www.datacamp.com/community/tutorials/k-nearest-neighbor-classification-scikit-learn</a:t>
            </a:r>
          </a:p>
        </p:txBody>
      </p:sp>
    </p:spTree>
    <p:extLst>
      <p:ext uri="{BB962C8B-B14F-4D97-AF65-F5344CB8AC3E}">
        <p14:creationId xmlns:p14="http://schemas.microsoft.com/office/powerpoint/2010/main" val="1688504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822"/>
    </mc:Choice>
    <mc:Fallback xmlns="">
      <p:transition spd="slow" advTm="62822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3" name="Picture 9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839787"/>
            <a:ext cx="9144000" cy="21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itle 1"/>
          <p:cNvSpPr txBox="1">
            <a:spLocks/>
          </p:cNvSpPr>
          <p:nvPr/>
        </p:nvSpPr>
        <p:spPr bwMode="auto">
          <a:xfrm>
            <a:off x="632892" y="292099"/>
            <a:ext cx="8075612" cy="6540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l" eaLnBrk="1" hangingPunct="1">
              <a:defRPr/>
            </a:pPr>
            <a:r>
              <a:rPr kumimoji="1" lang="zh-CN" altLang="en-US" sz="3200" dirty="0" smtClean="0">
                <a:solidFill>
                  <a:srgbClr val="002060"/>
                </a:solidFill>
                <a:latin typeface="Microsoft YaHei" charset="-122"/>
                <a:ea typeface="Microsoft YaHei" charset="-122"/>
                <a:cs typeface="Microsoft YaHei" charset="-122"/>
              </a:rPr>
              <a:t>例：采用交叉验证选择</a:t>
            </a:r>
            <a:r>
              <a:rPr kumimoji="1" lang="en-US" altLang="zh-CN" sz="3200" dirty="0" smtClean="0">
                <a:solidFill>
                  <a:srgbClr val="002060"/>
                </a:solidFill>
                <a:latin typeface="Microsoft YaHei" charset="-122"/>
                <a:ea typeface="Microsoft YaHei" charset="-122"/>
                <a:cs typeface="Microsoft YaHei" charset="-122"/>
              </a:rPr>
              <a:t>KNN</a:t>
            </a:r>
            <a:r>
              <a:rPr kumimoji="1" lang="zh-CN" altLang="en-US" sz="3200" dirty="0" smtClean="0">
                <a:solidFill>
                  <a:srgbClr val="002060"/>
                </a:solidFill>
                <a:latin typeface="Microsoft YaHei" charset="-122"/>
                <a:ea typeface="Microsoft YaHei" charset="-122"/>
                <a:cs typeface="Microsoft YaHei" charset="-122"/>
              </a:rPr>
              <a:t>的超参数</a:t>
            </a:r>
            <a:r>
              <a:rPr kumimoji="1" lang="en-US" altLang="zh-CN" sz="3200" dirty="0" smtClean="0">
                <a:solidFill>
                  <a:srgbClr val="002060"/>
                </a:solidFill>
                <a:latin typeface="Microsoft YaHei" charset="-122"/>
                <a:ea typeface="Microsoft YaHei" charset="-122"/>
                <a:cs typeface="Microsoft YaHei" charset="-122"/>
              </a:rPr>
              <a:t>K</a:t>
            </a:r>
            <a:endParaRPr lang="zh-CN" altLang="en-US" sz="3200" kern="0" dirty="0">
              <a:solidFill>
                <a:srgbClr val="00206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/>
              <p:cNvSpPr/>
              <p:nvPr/>
            </p:nvSpPr>
            <p:spPr>
              <a:xfrm>
                <a:off x="389832" y="1185814"/>
                <a:ext cx="8574656" cy="356405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57200" indent="-457200">
                  <a:lnSpc>
                    <a:spcPct val="120000"/>
                  </a:lnSpc>
                  <a:buFont typeface="Wingdings" charset="2"/>
                  <a:buChar char="n"/>
                </a:pPr>
                <a:r>
                  <a:rPr kumimoji="1" lang="zh-CN" altLang="en-US" sz="2400" b="0" dirty="0" smtClean="0">
                    <a:solidFill>
                      <a:srgbClr val="002060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鸢尾花分类：共</a:t>
                </a:r>
                <a:r>
                  <a:rPr kumimoji="1" lang="en-US" altLang="zh-CN" sz="2400" b="0" dirty="0" smtClean="0">
                    <a:solidFill>
                      <a:srgbClr val="002060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150</a:t>
                </a:r>
                <a:r>
                  <a:rPr kumimoji="1" lang="zh-CN" altLang="en-US" sz="2400" b="0" dirty="0" smtClean="0">
                    <a:solidFill>
                      <a:srgbClr val="002060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样本、</a:t>
                </a:r>
                <a:r>
                  <a:rPr kumimoji="1" lang="en-US" altLang="zh-CN" sz="2400" b="0" dirty="0" smtClean="0">
                    <a:solidFill>
                      <a:srgbClr val="002060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3</a:t>
                </a:r>
                <a:r>
                  <a:rPr kumimoji="1" lang="zh-CN" altLang="en-US" sz="2400" b="0" dirty="0" smtClean="0">
                    <a:solidFill>
                      <a:srgbClr val="002060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种类别</a:t>
                </a:r>
                <a:endParaRPr kumimoji="1" lang="en-US" altLang="zh-CN" sz="2400" b="0" dirty="0" smtClean="0">
                  <a:solidFill>
                    <a:srgbClr val="002060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marL="914400" lvl="1" indent="-457200">
                  <a:lnSpc>
                    <a:spcPct val="120000"/>
                  </a:lnSpc>
                  <a:buFont typeface="Wingdings" charset="2"/>
                  <a:buChar char="n"/>
                </a:pPr>
                <a:r>
                  <a:rPr kumimoji="1" lang="zh-CN" altLang="en-US" sz="2400" b="0" dirty="0" smtClean="0">
                    <a:solidFill>
                      <a:srgbClr val="002060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每个样本</a:t>
                </a:r>
                <a:r>
                  <a:rPr kumimoji="1" lang="en-US" altLang="zh-CN" sz="2400" b="0" dirty="0" smtClean="0">
                    <a:solidFill>
                      <a:srgbClr val="002060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4</a:t>
                </a:r>
                <a:r>
                  <a:rPr kumimoji="1" lang="zh-CN" altLang="en-US" sz="2400" b="0" dirty="0" smtClean="0">
                    <a:solidFill>
                      <a:srgbClr val="002060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维特征：花萼长度、花萼宽度、花瓣长度、花瓣宽度</a:t>
                </a:r>
                <a:endParaRPr kumimoji="1" lang="en-US" altLang="zh-CN" sz="2400" b="0" dirty="0" smtClean="0">
                  <a:solidFill>
                    <a:srgbClr val="002060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marL="457200" indent="-457200">
                  <a:lnSpc>
                    <a:spcPct val="120000"/>
                  </a:lnSpc>
                  <a:buFont typeface="Wingdings" charset="2"/>
                  <a:buChar char="n"/>
                </a:pPr>
                <a:r>
                  <a:rPr kumimoji="1" lang="en-US" altLang="zh-CN" sz="2400" b="0" dirty="0" smtClean="0">
                    <a:solidFill>
                      <a:srgbClr val="002060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KNN</a:t>
                </a:r>
                <a:r>
                  <a:rPr kumimoji="1" lang="zh-CN" altLang="en-US" sz="2400" b="0" dirty="0" smtClean="0">
                    <a:solidFill>
                      <a:srgbClr val="002060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分类器：</a:t>
                </a:r>
                <a:r>
                  <a:rPr kumimoji="1" lang="zh-CN" altLang="en-US" sz="2400" b="0" dirty="0">
                    <a:solidFill>
                      <a:srgbClr val="002060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超参数</a:t>
                </a:r>
                <a14:m>
                  <m:oMath xmlns:m="http://schemas.openxmlformats.org/officeDocument/2006/math">
                    <m:r>
                      <a:rPr kumimoji="1" lang="en-US" altLang="zh-CN" sz="2400" b="0" i="1" dirty="0" smtClean="0">
                        <a:solidFill>
                          <a:srgbClr val="002060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𝐾</m:t>
                    </m:r>
                  </m:oMath>
                </a14:m>
                <a:endParaRPr kumimoji="1" lang="en-US" altLang="zh-CN" sz="2400" b="0" dirty="0" smtClean="0">
                  <a:solidFill>
                    <a:srgbClr val="002060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marL="914400" lvl="1" indent="-457200">
                  <a:lnSpc>
                    <a:spcPct val="120000"/>
                  </a:lnSpc>
                  <a:buFont typeface="Wingdings" charset="2"/>
                  <a:buChar char="n"/>
                </a:pPr>
                <a:r>
                  <a:rPr kumimoji="1" lang="zh-CN" altLang="en-US" sz="2400" b="0" dirty="0" smtClean="0">
                    <a:solidFill>
                      <a:srgbClr val="002060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不同</a:t>
                </a:r>
                <a14:m>
                  <m:oMath xmlns:m="http://schemas.openxmlformats.org/officeDocument/2006/math">
                    <m:r>
                      <a:rPr kumimoji="1" lang="en-US" altLang="zh-CN" sz="2400" b="0" i="1" dirty="0">
                        <a:solidFill>
                          <a:srgbClr val="002060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𝐾</m:t>
                    </m:r>
                  </m:oMath>
                </a14:m>
                <a:r>
                  <a:rPr kumimoji="1" lang="zh-CN" altLang="en-US" sz="2400" b="0" dirty="0" smtClean="0">
                    <a:solidFill>
                      <a:srgbClr val="002060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对应的模型性能和复杂度不同</a:t>
                </a:r>
                <a:endParaRPr kumimoji="1" lang="en-US" altLang="zh-CN" sz="2400" b="0" dirty="0" smtClean="0">
                  <a:solidFill>
                    <a:srgbClr val="002060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marL="1371600" lvl="2" indent="-457200">
                  <a:lnSpc>
                    <a:spcPct val="120000"/>
                  </a:lnSpc>
                  <a:buFont typeface="Wingdings" charset="2"/>
                  <a:buChar char="n"/>
                </a:pPr>
                <a14:m>
                  <m:oMath xmlns:m="http://schemas.openxmlformats.org/officeDocument/2006/math">
                    <m:r>
                      <a:rPr kumimoji="1" lang="en-US" altLang="zh-CN" b="0" i="1" dirty="0">
                        <a:solidFill>
                          <a:srgbClr val="002060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𝐾</m:t>
                    </m:r>
                  </m:oMath>
                </a14:m>
                <a:r>
                  <a:rPr kumimoji="1" lang="zh-CN" altLang="en-US" b="0" dirty="0" smtClean="0">
                    <a:solidFill>
                      <a:srgbClr val="002060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越小，决策边界越不平滑，模型越复杂，容易过拟合</a:t>
                </a:r>
                <a:endParaRPr kumimoji="1" lang="en-US" altLang="zh-CN" b="0" dirty="0" smtClean="0">
                  <a:solidFill>
                    <a:srgbClr val="002060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marL="1371600" lvl="2" indent="-457200">
                  <a:lnSpc>
                    <a:spcPct val="120000"/>
                  </a:lnSpc>
                  <a:buFont typeface="Wingdings" charset="2"/>
                  <a:buChar char="n"/>
                </a:pPr>
                <a14:m>
                  <m:oMath xmlns:m="http://schemas.openxmlformats.org/officeDocument/2006/math">
                    <m:r>
                      <a:rPr kumimoji="1" lang="en-US" altLang="zh-CN" b="0" i="1" dirty="0">
                        <a:solidFill>
                          <a:srgbClr val="002060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𝐾</m:t>
                    </m:r>
                  </m:oMath>
                </a14:m>
                <a:r>
                  <a:rPr kumimoji="1" lang="zh-CN" altLang="en-US" b="0" dirty="0" smtClean="0">
                    <a:solidFill>
                      <a:srgbClr val="002060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越大，</a:t>
                </a:r>
                <a:r>
                  <a:rPr kumimoji="1" lang="zh-CN" altLang="en-US" b="0" dirty="0">
                    <a:solidFill>
                      <a:srgbClr val="002060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决策边界</a:t>
                </a:r>
                <a:r>
                  <a:rPr kumimoji="1" lang="zh-CN" altLang="en-US" b="0" dirty="0" smtClean="0">
                    <a:solidFill>
                      <a:srgbClr val="002060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越平滑</a:t>
                </a:r>
                <a:r>
                  <a:rPr kumimoji="1" lang="zh-CN" altLang="en-US" b="0" dirty="0">
                    <a:solidFill>
                      <a:srgbClr val="002060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，模型</a:t>
                </a:r>
                <a:r>
                  <a:rPr kumimoji="1" lang="zh-CN" altLang="en-US" b="0" dirty="0" smtClean="0">
                    <a:solidFill>
                      <a:srgbClr val="002060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越简单，容易欠拟合</a:t>
                </a:r>
                <a:endParaRPr kumimoji="1" lang="en-US" altLang="zh-CN" b="0" dirty="0">
                  <a:solidFill>
                    <a:srgbClr val="002060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marL="914400" lvl="1" indent="-457200">
                  <a:lnSpc>
                    <a:spcPct val="120000"/>
                  </a:lnSpc>
                  <a:buFont typeface="Wingdings" charset="2"/>
                  <a:buChar char="n"/>
                </a:pPr>
                <a:endParaRPr kumimoji="1" lang="en-US" altLang="zh-CN" sz="2400" b="0" dirty="0">
                  <a:solidFill>
                    <a:srgbClr val="002060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 xmlns=""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832" y="1185814"/>
                <a:ext cx="8574656" cy="3564053"/>
              </a:xfrm>
              <a:prstGeom prst="rect">
                <a:avLst/>
              </a:prstGeom>
              <a:blipFill rotWithShape="0">
                <a:blip r:embed="rId4"/>
                <a:stretch>
                  <a:fillRect l="-995" t="-3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 3"/>
          <p:cNvSpPr/>
          <p:nvPr/>
        </p:nvSpPr>
        <p:spPr>
          <a:xfrm>
            <a:off x="7613979" y="6549191"/>
            <a:ext cx="13596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b="0" dirty="0" smtClean="0"/>
              <a:t>iris_knn</a:t>
            </a:r>
            <a:r>
              <a:rPr lang="en-US" altLang="zh-CN" sz="1400" b="0" dirty="0" smtClean="0"/>
              <a:t>.</a:t>
            </a:r>
            <a:r>
              <a:rPr lang="en-US" altLang="zh-CN" sz="1400" b="0" dirty="0" err="1" smtClean="0"/>
              <a:t>ipynb</a:t>
            </a:r>
            <a:endParaRPr lang="zh-CN" altLang="en-US" sz="1400" b="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585" y="4192818"/>
            <a:ext cx="3276456" cy="2220112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976" y="4203371"/>
            <a:ext cx="3323243" cy="225181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1907704" y="6271251"/>
                <a:ext cx="926407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dirty="0" smtClean="0">
                          <a:solidFill>
                            <a:srgbClr val="002060"/>
                          </a:solidFill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𝐾</m:t>
                      </m:r>
                      <m:r>
                        <a:rPr kumimoji="1" lang="en-US" altLang="zh-CN" b="0" i="1" dirty="0" smtClean="0">
                          <a:solidFill>
                            <a:srgbClr val="002060"/>
                          </a:solidFill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=3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7704" y="6271251"/>
                <a:ext cx="926407" cy="400110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/>
              <p:cNvSpPr/>
              <p:nvPr/>
            </p:nvSpPr>
            <p:spPr>
              <a:xfrm>
                <a:off x="5492689" y="6302969"/>
                <a:ext cx="106907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dirty="0" smtClean="0">
                          <a:solidFill>
                            <a:srgbClr val="002060"/>
                          </a:solidFill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𝐾</m:t>
                      </m:r>
                      <m:r>
                        <a:rPr kumimoji="1" lang="en-US" altLang="zh-CN" b="0" i="1" dirty="0" smtClean="0">
                          <a:solidFill>
                            <a:srgbClr val="002060"/>
                          </a:solidFill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=14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2689" y="6302969"/>
                <a:ext cx="1069075" cy="400110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56359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822"/>
    </mc:Choice>
    <mc:Fallback xmlns="">
      <p:transition spd="slow" advTm="62822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3" name="Picture 9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839787"/>
            <a:ext cx="9144000" cy="21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itle 1"/>
          <p:cNvSpPr txBox="1">
            <a:spLocks/>
          </p:cNvSpPr>
          <p:nvPr/>
        </p:nvSpPr>
        <p:spPr bwMode="auto">
          <a:xfrm>
            <a:off x="632892" y="292099"/>
            <a:ext cx="8075612" cy="6540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l" eaLnBrk="1" hangingPunct="1">
              <a:defRPr/>
            </a:pPr>
            <a:r>
              <a:rPr kumimoji="1" lang="zh-CN" altLang="en-US" sz="3200" dirty="0" smtClean="0">
                <a:solidFill>
                  <a:srgbClr val="002060"/>
                </a:solidFill>
                <a:latin typeface="Microsoft YaHei" charset="-122"/>
                <a:ea typeface="Microsoft YaHei" charset="-122"/>
                <a:cs typeface="Microsoft YaHei" charset="-122"/>
              </a:rPr>
              <a:t>例：采用交叉验证选择</a:t>
            </a:r>
            <a:r>
              <a:rPr kumimoji="1" lang="en-US" altLang="zh-CN" sz="3200" dirty="0" smtClean="0">
                <a:solidFill>
                  <a:srgbClr val="002060"/>
                </a:solidFill>
                <a:latin typeface="Microsoft YaHei" charset="-122"/>
                <a:ea typeface="Microsoft YaHei" charset="-122"/>
                <a:cs typeface="Microsoft YaHei" charset="-122"/>
              </a:rPr>
              <a:t>KNN</a:t>
            </a:r>
            <a:r>
              <a:rPr kumimoji="1" lang="zh-CN" altLang="en-US" sz="3200" dirty="0" smtClean="0">
                <a:solidFill>
                  <a:srgbClr val="002060"/>
                </a:solidFill>
                <a:latin typeface="Microsoft YaHei" charset="-122"/>
                <a:ea typeface="Microsoft YaHei" charset="-122"/>
                <a:cs typeface="Microsoft YaHei" charset="-122"/>
              </a:rPr>
              <a:t>的超参数</a:t>
            </a:r>
            <a:r>
              <a:rPr kumimoji="1" lang="en-US" altLang="zh-CN" sz="3200" dirty="0" smtClean="0">
                <a:solidFill>
                  <a:srgbClr val="002060"/>
                </a:solidFill>
                <a:latin typeface="Microsoft YaHei" charset="-122"/>
                <a:ea typeface="Microsoft YaHei" charset="-122"/>
                <a:cs typeface="Microsoft YaHei" charset="-122"/>
              </a:rPr>
              <a:t>K</a:t>
            </a:r>
            <a:endParaRPr lang="zh-CN" altLang="en-US" sz="3200" kern="0" dirty="0">
              <a:solidFill>
                <a:srgbClr val="00206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/>
              <p:cNvSpPr/>
              <p:nvPr/>
            </p:nvSpPr>
            <p:spPr>
              <a:xfrm>
                <a:off x="389832" y="1185814"/>
                <a:ext cx="8574656" cy="9787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57200" indent="-457200">
                  <a:lnSpc>
                    <a:spcPct val="120000"/>
                  </a:lnSpc>
                  <a:buFont typeface="Wingdings" charset="2"/>
                  <a:buChar char="n"/>
                </a:pPr>
                <a:r>
                  <a:rPr kumimoji="1" lang="zh-CN" altLang="en-US" sz="2400" b="0" dirty="0" smtClean="0">
                    <a:solidFill>
                      <a:srgbClr val="002060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通过验证集选择合适的</a:t>
                </a:r>
                <a:r>
                  <a:rPr kumimoji="1" lang="en-US" altLang="zh-CN" sz="2400" b="0" dirty="0" smtClean="0">
                    <a:solidFill>
                      <a:srgbClr val="002060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KNN</a:t>
                </a:r>
                <a:r>
                  <a:rPr kumimoji="1" lang="zh-CN" altLang="en-US" sz="2400" b="0" dirty="0" smtClean="0">
                    <a:solidFill>
                      <a:srgbClr val="002060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分类器：</a:t>
                </a:r>
                <a:r>
                  <a:rPr kumimoji="1" lang="zh-CN" altLang="en-US" sz="2400" b="0" dirty="0">
                    <a:solidFill>
                      <a:srgbClr val="002060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超参数</a:t>
                </a:r>
                <a14:m>
                  <m:oMath xmlns:m="http://schemas.openxmlformats.org/officeDocument/2006/math">
                    <m:r>
                      <a:rPr kumimoji="1" lang="en-US" altLang="zh-CN" sz="2400" b="0" i="1" dirty="0" smtClean="0">
                        <a:solidFill>
                          <a:srgbClr val="002060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𝐾</m:t>
                    </m:r>
                  </m:oMath>
                </a14:m>
                <a:endParaRPr kumimoji="1" lang="en-US" altLang="zh-CN" sz="2400" b="0" dirty="0">
                  <a:solidFill>
                    <a:srgbClr val="002060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marL="914400" lvl="1" indent="-457200">
                  <a:lnSpc>
                    <a:spcPct val="120000"/>
                  </a:lnSpc>
                  <a:buFont typeface="Wingdings" charset="2"/>
                  <a:buChar char="n"/>
                </a:pPr>
                <a:endParaRPr kumimoji="1" lang="en-US" altLang="zh-CN" sz="2400" b="0" dirty="0">
                  <a:solidFill>
                    <a:srgbClr val="002060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 xmlns=""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832" y="1185814"/>
                <a:ext cx="8574656" cy="978729"/>
              </a:xfrm>
              <a:prstGeom prst="rect">
                <a:avLst/>
              </a:prstGeom>
              <a:blipFill rotWithShape="0">
                <a:blip r:embed="rId4"/>
                <a:stretch>
                  <a:fillRect l="-995" t="-12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3304" y="1945862"/>
            <a:ext cx="3691020" cy="189374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355" y="1940003"/>
            <a:ext cx="3704915" cy="19008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/>
              <p:cNvSpPr txBox="1"/>
              <p:nvPr/>
            </p:nvSpPr>
            <p:spPr>
              <a:xfrm>
                <a:off x="1018774" y="3839604"/>
                <a:ext cx="3482043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sz="2400" b="0" dirty="0" smtClean="0">
                    <a:solidFill>
                      <a:srgbClr val="002060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留出法（</a:t>
                </a:r>
                <a:r>
                  <a:rPr kumimoji="1" lang="en-US" altLang="zh-CN" sz="2400" b="0" dirty="0" smtClean="0">
                    <a:solidFill>
                      <a:srgbClr val="002060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20%</a:t>
                </a:r>
                <a:r>
                  <a:rPr kumimoji="1" lang="zh-CN" altLang="en-US" sz="2400" b="0" dirty="0" smtClean="0">
                    <a:solidFill>
                      <a:srgbClr val="002060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）</a:t>
                </a:r>
                <a:endParaRPr kumimoji="1" lang="en-US" altLang="zh-CN" sz="2400" b="0" dirty="0" smtClean="0">
                  <a:solidFill>
                    <a:srgbClr val="002060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r>
                  <a:rPr kumimoji="1" lang="zh-CN" altLang="en-US" sz="2400" b="0" dirty="0" smtClean="0">
                    <a:solidFill>
                      <a:srgbClr val="002060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最佳模型为</a:t>
                </a:r>
                <a14:m>
                  <m:oMath xmlns:m="http://schemas.openxmlformats.org/officeDocument/2006/math">
                    <m:r>
                      <a:rPr kumimoji="1" lang="en-US" altLang="zh-CN" sz="2400" b="0" i="1" dirty="0">
                        <a:solidFill>
                          <a:srgbClr val="002060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𝐾</m:t>
                    </m:r>
                    <m:r>
                      <a:rPr kumimoji="1" lang="en-US" altLang="zh-CN" sz="2400" b="0" i="1" dirty="0" smtClean="0">
                        <a:solidFill>
                          <a:srgbClr val="002060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=9</m:t>
                    </m:r>
                  </m:oMath>
                </a14:m>
                <a:endParaRPr kumimoji="1" lang="en-US" altLang="zh-CN" sz="2400" b="0" dirty="0" smtClean="0">
                  <a:solidFill>
                    <a:srgbClr val="002060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r>
                  <a:rPr kumimoji="1" lang="zh-CN" altLang="en-US" sz="2400" b="0" dirty="0" smtClean="0">
                    <a:solidFill>
                      <a:srgbClr val="002060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验证集上 的正确率为</a:t>
                </a:r>
                <a:r>
                  <a:rPr kumimoji="1" lang="en-US" altLang="zh-CN" sz="2400" b="0" dirty="0" smtClean="0">
                    <a:solidFill>
                      <a:srgbClr val="002060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0.9</a:t>
                </a:r>
                <a:endParaRPr kumimoji="1" lang="zh-CN" altLang="en-US" sz="2400" b="0" dirty="0">
                  <a:solidFill>
                    <a:srgbClr val="002060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 xmlns=""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8774" y="3839604"/>
                <a:ext cx="3482043" cy="1200329"/>
              </a:xfrm>
              <a:prstGeom prst="rect">
                <a:avLst/>
              </a:prstGeom>
              <a:blipFill rotWithShape="0">
                <a:blip r:embed="rId7"/>
                <a:stretch>
                  <a:fillRect l="-2627" t="-4061" r="-1751" b="-1066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/>
              <p:cNvSpPr txBox="1"/>
              <p:nvPr/>
            </p:nvSpPr>
            <p:spPr>
              <a:xfrm>
                <a:off x="5239081" y="3839604"/>
                <a:ext cx="3663182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2400" b="0" dirty="0" smtClean="0">
                    <a:solidFill>
                      <a:srgbClr val="002060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5</a:t>
                </a:r>
                <a:r>
                  <a:rPr kumimoji="1" lang="zh-CN" altLang="en-US" sz="2400" b="0" dirty="0">
                    <a:solidFill>
                      <a:srgbClr val="002060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折分层交叉</a:t>
                </a:r>
                <a:r>
                  <a:rPr kumimoji="1" lang="zh-CN" altLang="en-US" sz="2400" b="0" dirty="0" smtClean="0">
                    <a:solidFill>
                      <a:srgbClr val="002060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验证</a:t>
                </a:r>
                <a:endParaRPr kumimoji="1" lang="en-US" altLang="zh-CN" sz="2400" b="0" dirty="0" smtClean="0">
                  <a:solidFill>
                    <a:srgbClr val="002060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r>
                  <a:rPr kumimoji="1" lang="zh-CN" altLang="en-US" sz="2400" b="0" dirty="0">
                    <a:solidFill>
                      <a:srgbClr val="002060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最佳模型为</a:t>
                </a:r>
                <a14:m>
                  <m:oMath xmlns:m="http://schemas.openxmlformats.org/officeDocument/2006/math">
                    <m:r>
                      <a:rPr kumimoji="1" lang="en-US" altLang="zh-CN" sz="2400" b="0" i="1" dirty="0">
                        <a:solidFill>
                          <a:srgbClr val="002060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𝐾</m:t>
                    </m:r>
                    <m:r>
                      <a:rPr kumimoji="1" lang="en-US" altLang="zh-CN" sz="2400" b="0" i="1" dirty="0">
                        <a:solidFill>
                          <a:srgbClr val="002060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=14</m:t>
                    </m:r>
                  </m:oMath>
                </a14:m>
                <a:endParaRPr kumimoji="1" lang="en-US" altLang="zh-CN" sz="2400" b="0" dirty="0">
                  <a:solidFill>
                    <a:srgbClr val="002060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r>
                  <a:rPr kumimoji="1" lang="zh-CN" altLang="en-US" sz="2400" b="0" dirty="0">
                    <a:solidFill>
                      <a:srgbClr val="002060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验证集上 的正确率为</a:t>
                </a:r>
                <a:r>
                  <a:rPr kumimoji="1" lang="en-US" altLang="zh-CN" sz="2400" b="0" dirty="0" smtClean="0">
                    <a:solidFill>
                      <a:srgbClr val="002060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0.96</a:t>
                </a:r>
                <a:endParaRPr kumimoji="1" lang="zh-CN" altLang="en-US" sz="2400" b="0" dirty="0">
                  <a:solidFill>
                    <a:srgbClr val="002060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 xmlns="">
          <p:sp>
            <p:nvSpPr>
              <p:cNvPr id="22" name="文本框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9081" y="3839604"/>
                <a:ext cx="3663182" cy="1200329"/>
              </a:xfrm>
              <a:prstGeom prst="rect">
                <a:avLst/>
              </a:prstGeom>
              <a:blipFill rotWithShape="0">
                <a:blip r:embed="rId8"/>
                <a:stretch>
                  <a:fillRect l="-2496" t="-4061" r="-1498" b="-1066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矩形 9"/>
          <p:cNvSpPr/>
          <p:nvPr/>
        </p:nvSpPr>
        <p:spPr>
          <a:xfrm>
            <a:off x="7613979" y="6549191"/>
            <a:ext cx="13596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b="0" dirty="0" smtClean="0"/>
              <a:t>iris_knn</a:t>
            </a:r>
            <a:r>
              <a:rPr lang="en-US" altLang="zh-CN" sz="1400" b="0" dirty="0" smtClean="0"/>
              <a:t>.</a:t>
            </a:r>
            <a:r>
              <a:rPr lang="en-US" altLang="zh-CN" sz="1400" b="0" dirty="0" err="1" smtClean="0"/>
              <a:t>ipynb</a:t>
            </a:r>
            <a:endParaRPr lang="zh-CN" altLang="en-US" sz="1400" b="0" dirty="0"/>
          </a:p>
        </p:txBody>
      </p:sp>
    </p:spTree>
    <p:extLst>
      <p:ext uri="{BB962C8B-B14F-4D97-AF65-F5344CB8AC3E}">
        <p14:creationId xmlns:p14="http://schemas.microsoft.com/office/powerpoint/2010/main" val="87755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822"/>
    </mc:Choice>
    <mc:Fallback xmlns="">
      <p:transition spd="slow" advTm="62822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3" name="Picture 9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839787"/>
            <a:ext cx="9144000" cy="21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itle 1"/>
          <p:cNvSpPr txBox="1">
            <a:spLocks/>
          </p:cNvSpPr>
          <p:nvPr/>
        </p:nvSpPr>
        <p:spPr bwMode="auto">
          <a:xfrm>
            <a:off x="632892" y="292099"/>
            <a:ext cx="8075612" cy="6540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l" eaLnBrk="1" hangingPunct="1">
              <a:defRPr/>
            </a:pPr>
            <a:r>
              <a:rPr kumimoji="1" lang="zh-CN" altLang="en-US" sz="3200" dirty="0" smtClean="0">
                <a:solidFill>
                  <a:srgbClr val="002060"/>
                </a:solidFill>
                <a:latin typeface="Microsoft YaHei" charset="-122"/>
                <a:ea typeface="Microsoft YaHei" charset="-122"/>
                <a:cs typeface="Microsoft YaHei" charset="-122"/>
              </a:rPr>
              <a:t>超参数搜索</a:t>
            </a:r>
            <a:endParaRPr lang="zh-CN" altLang="en-US" sz="3200" kern="0" dirty="0">
              <a:solidFill>
                <a:srgbClr val="00206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/>
              <p:cNvSpPr/>
              <p:nvPr/>
            </p:nvSpPr>
            <p:spPr>
              <a:xfrm>
                <a:off x="383370" y="1181734"/>
                <a:ext cx="8574656" cy="448674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57200" indent="-457200">
                  <a:lnSpc>
                    <a:spcPct val="120000"/>
                  </a:lnSpc>
                  <a:buFont typeface="Wingdings" charset="2"/>
                  <a:buChar char="n"/>
                </a:pPr>
                <a:r>
                  <a:rPr kumimoji="1" lang="zh-CN" altLang="en-US" sz="2400" b="0" dirty="0" smtClean="0">
                    <a:solidFill>
                      <a:srgbClr val="002060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超参数：机器</a:t>
                </a:r>
                <a:r>
                  <a:rPr kumimoji="1" lang="zh-CN" altLang="en-US" sz="2400" b="0" dirty="0">
                    <a:solidFill>
                      <a:srgbClr val="002060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学习模型中，需要人工选择的</a:t>
                </a:r>
                <a:r>
                  <a:rPr kumimoji="1" lang="zh-CN" altLang="en-US" sz="2400" b="0" dirty="0" smtClean="0">
                    <a:solidFill>
                      <a:srgbClr val="002060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参数</a:t>
                </a:r>
                <a:endParaRPr kumimoji="1" lang="en-US" altLang="zh-CN" sz="2400" b="0" dirty="0" smtClean="0">
                  <a:solidFill>
                    <a:srgbClr val="002060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marL="914400" lvl="1" indent="-457200">
                  <a:lnSpc>
                    <a:spcPct val="120000"/>
                  </a:lnSpc>
                  <a:buFont typeface="Wingdings" charset="2"/>
                  <a:buChar char="n"/>
                </a:pPr>
                <a:r>
                  <a:rPr kumimoji="1" lang="zh-CN" altLang="en-US" sz="2400" b="0" dirty="0" smtClean="0">
                    <a:solidFill>
                      <a:srgbClr val="002060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如</a:t>
                </a:r>
                <a:r>
                  <a:rPr kumimoji="1" lang="en-US" altLang="zh-CN" sz="2400" b="0" dirty="0">
                    <a:solidFill>
                      <a:srgbClr val="002060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KNN</a:t>
                </a:r>
                <a:r>
                  <a:rPr kumimoji="1" lang="zh-CN" altLang="en-US" sz="2400" b="0" dirty="0" smtClean="0">
                    <a:solidFill>
                      <a:srgbClr val="002060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中的参数</a:t>
                </a:r>
                <a14:m>
                  <m:oMath xmlns:m="http://schemas.openxmlformats.org/officeDocument/2006/math">
                    <m:r>
                      <a:rPr kumimoji="1" lang="en-US" altLang="zh-CN" sz="2400" b="0" i="1" dirty="0" smtClean="0">
                        <a:solidFill>
                          <a:srgbClr val="002060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𝐾</m:t>
                    </m:r>
                  </m:oMath>
                </a14:m>
                <a:r>
                  <a:rPr kumimoji="1" lang="zh-CN" altLang="en-US" sz="2400" b="0" dirty="0" smtClean="0">
                    <a:solidFill>
                      <a:srgbClr val="002060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、正则参数</a:t>
                </a:r>
                <a14:m>
                  <m:oMath xmlns:m="http://schemas.openxmlformats.org/officeDocument/2006/math">
                    <m:r>
                      <a:rPr kumimoji="1" lang="zh-CN" altLang="en-US" sz="2400" b="0" i="1" smtClean="0">
                        <a:solidFill>
                          <a:srgbClr val="00206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𝜆</m:t>
                    </m:r>
                  </m:oMath>
                </a14:m>
                <a:r>
                  <a:rPr kumimoji="1" lang="zh-CN" altLang="en-US" sz="2400" b="0" dirty="0" smtClean="0">
                    <a:solidFill>
                      <a:srgbClr val="002060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、人工</a:t>
                </a:r>
                <a:r>
                  <a:rPr kumimoji="1" lang="zh-CN" altLang="en-US" sz="2400" b="0" dirty="0">
                    <a:solidFill>
                      <a:srgbClr val="002060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神经网络模型中隐藏层层数和每层的节点</a:t>
                </a:r>
                <a:r>
                  <a:rPr kumimoji="1" lang="zh-CN" altLang="en-US" sz="2400" b="0" dirty="0" smtClean="0">
                    <a:solidFill>
                      <a:srgbClr val="002060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个数、</a:t>
                </a:r>
                <a:r>
                  <a:rPr kumimoji="1" lang="mr-IN" altLang="zh-CN" sz="2400" b="0" dirty="0" smtClean="0">
                    <a:solidFill>
                      <a:srgbClr val="002060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…</a:t>
                </a:r>
                <a:endParaRPr kumimoji="1" lang="en-US" altLang="zh-CN" sz="2400" b="0" dirty="0" smtClean="0">
                  <a:solidFill>
                    <a:srgbClr val="002060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marL="457200" indent="-457200">
                  <a:lnSpc>
                    <a:spcPct val="120000"/>
                  </a:lnSpc>
                  <a:buFont typeface="Wingdings" charset="2"/>
                  <a:buChar char="n"/>
                </a:pPr>
                <a:r>
                  <a:rPr kumimoji="1" lang="zh-CN" altLang="en-US" sz="2400" b="0" dirty="0" smtClean="0">
                    <a:solidFill>
                      <a:srgbClr val="C00000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网格搜索</a:t>
                </a:r>
                <a:r>
                  <a:rPr kumimoji="1" lang="zh-CN" altLang="en-US" sz="2400" b="0" dirty="0" smtClean="0">
                    <a:solidFill>
                      <a:srgbClr val="002060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：</a:t>
                </a:r>
                <a:endParaRPr kumimoji="1" lang="en-US" altLang="zh-CN" sz="2400" b="0" dirty="0">
                  <a:solidFill>
                    <a:srgbClr val="002060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marL="914400" lvl="1" indent="-457200">
                  <a:lnSpc>
                    <a:spcPct val="120000"/>
                  </a:lnSpc>
                  <a:buFont typeface="Wingdings" charset="2"/>
                  <a:buChar char="n"/>
                </a:pPr>
                <a:r>
                  <a:rPr kumimoji="1" lang="zh-CN" altLang="en-US" sz="2400" b="0" dirty="0" smtClean="0">
                    <a:solidFill>
                      <a:srgbClr val="002060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在</a:t>
                </a:r>
                <a:r>
                  <a:rPr kumimoji="1" lang="zh-CN" altLang="en-US" sz="2400" b="0" dirty="0">
                    <a:solidFill>
                      <a:srgbClr val="002060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所有</a:t>
                </a:r>
                <a:r>
                  <a:rPr kumimoji="1" lang="zh-CN" altLang="en-US" sz="2400" b="0" dirty="0" smtClean="0">
                    <a:solidFill>
                      <a:srgbClr val="002060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候选参数中，尝试</a:t>
                </a:r>
                <a:r>
                  <a:rPr kumimoji="1" lang="zh-CN" altLang="en-US" sz="2400" b="0" dirty="0">
                    <a:solidFill>
                      <a:srgbClr val="002060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每一种可能性，表现最好的</a:t>
                </a:r>
                <a:r>
                  <a:rPr kumimoji="1" lang="zh-CN" altLang="en-US" sz="2400" b="0" dirty="0" smtClean="0">
                    <a:solidFill>
                      <a:srgbClr val="002060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参数为最终</a:t>
                </a:r>
                <a:r>
                  <a:rPr kumimoji="1" lang="zh-CN" altLang="en-US" sz="2400" b="0" dirty="0">
                    <a:solidFill>
                      <a:srgbClr val="002060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的</a:t>
                </a:r>
                <a:r>
                  <a:rPr kumimoji="1" lang="zh-CN" altLang="en-US" sz="2400" b="0" dirty="0" smtClean="0">
                    <a:solidFill>
                      <a:srgbClr val="002060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结果（</a:t>
                </a:r>
                <a:r>
                  <a:rPr kumimoji="1" lang="zh-CN" altLang="en-US" sz="2400" b="0" dirty="0">
                    <a:solidFill>
                      <a:srgbClr val="002060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穷举</a:t>
                </a:r>
                <a:r>
                  <a:rPr kumimoji="1" lang="zh-CN" altLang="en-US" sz="2400" b="0" dirty="0" smtClean="0">
                    <a:solidFill>
                      <a:srgbClr val="002060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）</a:t>
                </a:r>
                <a:endParaRPr kumimoji="1" lang="en-US" altLang="zh-CN" sz="2400" b="0" dirty="0" smtClean="0">
                  <a:solidFill>
                    <a:srgbClr val="002060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marL="914400" lvl="1" indent="-457200">
                  <a:lnSpc>
                    <a:spcPct val="120000"/>
                  </a:lnSpc>
                  <a:buFont typeface="Wingdings" charset="2"/>
                  <a:buChar char="n"/>
                </a:pPr>
                <a:r>
                  <a:rPr kumimoji="1" lang="zh-CN" altLang="en-US" sz="2400" b="0" dirty="0">
                    <a:solidFill>
                      <a:srgbClr val="002060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适用</a:t>
                </a:r>
                <a:r>
                  <a:rPr kumimoji="1" lang="zh-CN" altLang="en-US" sz="2400" b="0" dirty="0" smtClean="0">
                    <a:solidFill>
                      <a:srgbClr val="002060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于</a:t>
                </a:r>
                <a:r>
                  <a:rPr kumimoji="1" lang="en-US" altLang="zh-CN" sz="2400" b="0" dirty="0" smtClean="0">
                    <a:solidFill>
                      <a:srgbClr val="002060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3</a:t>
                </a:r>
                <a:r>
                  <a:rPr kumimoji="1" lang="zh-CN" altLang="en-US" sz="2400" b="0" dirty="0" smtClean="0">
                    <a:solidFill>
                      <a:srgbClr val="002060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～</a:t>
                </a:r>
                <a:r>
                  <a:rPr kumimoji="1" lang="en-US" altLang="zh-CN" sz="2400" b="0" dirty="0" smtClean="0">
                    <a:solidFill>
                      <a:srgbClr val="002060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4</a:t>
                </a:r>
                <a:r>
                  <a:rPr kumimoji="1" lang="zh-CN" altLang="en-US" sz="2400" b="0" dirty="0" smtClean="0">
                    <a:solidFill>
                      <a:srgbClr val="002060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个</a:t>
                </a:r>
                <a:r>
                  <a:rPr kumimoji="1" lang="zh-CN" altLang="en-US" sz="2400" b="0" dirty="0">
                    <a:solidFill>
                      <a:srgbClr val="002060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（或者更少）的超参数（当超参数的数量增长时</a:t>
                </a:r>
                <a:r>
                  <a:rPr kumimoji="1" lang="zh-CN" altLang="en-US" sz="2400" b="0" dirty="0" smtClean="0">
                    <a:solidFill>
                      <a:srgbClr val="002060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，</a:t>
                </a:r>
                <a:r>
                  <a:rPr kumimoji="1" lang="zh-CN" altLang="en-US" sz="2400" b="0" dirty="0">
                    <a:solidFill>
                      <a:srgbClr val="002060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这些超参数至于的笛卡尔积（排列组合</a:t>
                </a:r>
                <a:r>
                  <a:rPr kumimoji="1" lang="zh-CN" altLang="en-US" sz="2400" b="0" dirty="0" smtClean="0">
                    <a:solidFill>
                      <a:srgbClr val="002060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）呈现</a:t>
                </a:r>
                <a:r>
                  <a:rPr kumimoji="1" lang="zh-CN" altLang="en-US" sz="2400" b="0" dirty="0">
                    <a:solidFill>
                      <a:srgbClr val="002060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指数</a:t>
                </a:r>
                <a:r>
                  <a:rPr kumimoji="1" lang="zh-CN" altLang="en-US" sz="2400" b="0" dirty="0" smtClean="0">
                    <a:solidFill>
                      <a:srgbClr val="002060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增长</a:t>
                </a:r>
                <a:endParaRPr kumimoji="1" lang="en-US" altLang="zh-CN" sz="2400" b="0" dirty="0">
                  <a:solidFill>
                    <a:srgbClr val="002060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marL="914400" lvl="1" indent="-457200">
                  <a:lnSpc>
                    <a:spcPct val="120000"/>
                  </a:lnSpc>
                  <a:buFont typeface="Wingdings" charset="2"/>
                  <a:buChar char="n"/>
                </a:pPr>
                <a:r>
                  <a:rPr kumimoji="1" lang="zh-CN" altLang="en-US" sz="2400" b="0" dirty="0" smtClean="0">
                    <a:solidFill>
                      <a:srgbClr val="002060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例如：</a:t>
                </a:r>
                <a:endParaRPr kumimoji="1" lang="en-US" altLang="zh-CN" sz="4000" b="0" dirty="0">
                  <a:solidFill>
                    <a:srgbClr val="002060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 xmlns=""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370" y="1181734"/>
                <a:ext cx="8574656" cy="4486741"/>
              </a:xfrm>
              <a:prstGeom prst="rect">
                <a:avLst/>
              </a:prstGeom>
              <a:blipFill rotWithShape="0">
                <a:blip r:embed="rId4"/>
                <a:stretch>
                  <a:fillRect l="-996" t="-272" r="-1138" b="-21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5668475"/>
            <a:ext cx="6716797" cy="112109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7512868" y="5819881"/>
                <a:ext cx="105618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charset="0"/>
                        </a:rPr>
                        <m:t>4</m:t>
                      </m:r>
                      <m:r>
                        <a:rPr kumimoji="1" lang="en-US" altLang="zh-CN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×1=4</m:t>
                      </m:r>
                    </m:oMath>
                  </m:oMathPara>
                </a14:m>
                <a:endParaRPr kumimoji="1" lang="zh-CN" altLang="en-US" b="0" dirty="0"/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2868" y="5819881"/>
                <a:ext cx="1056187" cy="307777"/>
              </a:xfrm>
              <a:prstGeom prst="rect">
                <a:avLst/>
              </a:prstGeom>
              <a:blipFill rotWithShape="0">
                <a:blip r:embed="rId6"/>
                <a:stretch>
                  <a:fillRect l="-2299" r="-2299" b="-8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/>
              <p:cNvSpPr txBox="1"/>
              <p:nvPr/>
            </p:nvSpPr>
            <p:spPr>
              <a:xfrm>
                <a:off x="7546149" y="6216243"/>
                <a:ext cx="134633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charset="0"/>
                        </a:rPr>
                        <m:t>4</m:t>
                      </m:r>
                      <m:r>
                        <a:rPr kumimoji="1" lang="en-US" altLang="zh-CN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×2×1=8</m:t>
                      </m:r>
                    </m:oMath>
                  </m:oMathPara>
                </a14:m>
                <a:endParaRPr kumimoji="1" lang="zh-CN" altLang="en-US" b="0" dirty="0"/>
              </a:p>
            </p:txBody>
          </p:sp>
        </mc:Choice>
        <mc:Fallback xmlns=""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6149" y="6216243"/>
                <a:ext cx="1346331" cy="307777"/>
              </a:xfrm>
              <a:prstGeom prst="rect">
                <a:avLst/>
              </a:prstGeom>
              <a:blipFill rotWithShape="0">
                <a:blip r:embed="rId7"/>
                <a:stretch>
                  <a:fillRect l="-3620" r="-3167" b="-12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50594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822"/>
    </mc:Choice>
    <mc:Fallback xmlns="">
      <p:transition spd="slow" advTm="62822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3" name="Picture 9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839787"/>
            <a:ext cx="9144000" cy="21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itle 1"/>
          <p:cNvSpPr txBox="1">
            <a:spLocks/>
          </p:cNvSpPr>
          <p:nvPr/>
        </p:nvSpPr>
        <p:spPr bwMode="auto">
          <a:xfrm>
            <a:off x="632892" y="292099"/>
            <a:ext cx="8075612" cy="6540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l" eaLnBrk="1" hangingPunct="1">
              <a:defRPr/>
            </a:pPr>
            <a:r>
              <a:rPr kumimoji="1" lang="en-US" altLang="zh-CN" sz="3200" dirty="0" err="1" smtClean="0">
                <a:solidFill>
                  <a:srgbClr val="002060"/>
                </a:solidFill>
                <a:latin typeface="Microsoft YaHei" charset="-122"/>
                <a:ea typeface="Microsoft YaHei" charset="-122"/>
                <a:cs typeface="Microsoft YaHei" charset="-122"/>
              </a:rPr>
              <a:t>sklearn</a:t>
            </a:r>
            <a:r>
              <a:rPr kumimoji="1" lang="zh-CN" altLang="en-US" sz="3200" dirty="0" smtClean="0">
                <a:solidFill>
                  <a:srgbClr val="002060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中的网格搜索：</a:t>
            </a:r>
            <a:r>
              <a:rPr kumimoji="1" lang="en-US" altLang="zh-CN" sz="3200" b="0" dirty="0">
                <a:solidFill>
                  <a:srgbClr val="002060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en-US" altLang="zh-CN" sz="3200" b="0" dirty="0" err="1">
                <a:solidFill>
                  <a:srgbClr val="002060"/>
                </a:solidFill>
                <a:latin typeface="Microsoft YaHei" charset="-122"/>
                <a:ea typeface="Microsoft YaHei" charset="-122"/>
                <a:cs typeface="Microsoft YaHei" charset="-122"/>
              </a:rPr>
              <a:t>GridSearchCV</a:t>
            </a:r>
            <a:endParaRPr lang="zh-CN" altLang="en-US" sz="3200" kern="0" dirty="0">
              <a:solidFill>
                <a:srgbClr val="00206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69209" y="1150683"/>
            <a:ext cx="8802978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500" i="1" dirty="0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class </a:t>
            </a:r>
            <a:r>
              <a:rPr lang="en-US" altLang="zh-CN" sz="1500" dirty="0" err="1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sklearn.model_selection.GridSearchCV</a:t>
            </a:r>
            <a:r>
              <a:rPr lang="en-US" altLang="zh-CN" sz="1500" dirty="0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(</a:t>
            </a:r>
            <a:r>
              <a:rPr lang="en-US" altLang="zh-CN" sz="1500" i="1" dirty="0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estimator</a:t>
            </a:r>
            <a:r>
              <a:rPr lang="en-US" altLang="zh-CN" sz="1500" dirty="0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, </a:t>
            </a:r>
            <a:r>
              <a:rPr lang="en-US" altLang="zh-CN" sz="1500" i="1" dirty="0" err="1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param_grid</a:t>
            </a:r>
            <a:r>
              <a:rPr lang="en-US" altLang="zh-CN" sz="1500" dirty="0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, </a:t>
            </a:r>
            <a:r>
              <a:rPr lang="en-US" altLang="zh-CN" sz="1500" i="1" dirty="0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scoring=None</a:t>
            </a:r>
            <a:r>
              <a:rPr lang="en-US" altLang="zh-CN" sz="1500" dirty="0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, </a:t>
            </a:r>
            <a:r>
              <a:rPr lang="en-US" altLang="zh-CN" sz="1500" i="1" dirty="0" err="1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fit_params</a:t>
            </a:r>
            <a:r>
              <a:rPr lang="en-US" altLang="zh-CN" sz="1500" i="1" dirty="0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=None</a:t>
            </a:r>
            <a:r>
              <a:rPr lang="en-US" altLang="zh-CN" sz="1500" dirty="0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, </a:t>
            </a:r>
            <a:r>
              <a:rPr lang="en-US" altLang="zh-CN" sz="1500" i="1" dirty="0" err="1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n_jobs</a:t>
            </a:r>
            <a:r>
              <a:rPr lang="en-US" altLang="zh-CN" sz="1500" i="1" dirty="0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=1</a:t>
            </a:r>
            <a:r>
              <a:rPr lang="en-US" altLang="zh-CN" sz="1500" dirty="0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,</a:t>
            </a:r>
            <a:r>
              <a:rPr lang="zh-CN" altLang="en-US" sz="1500" dirty="0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1500" dirty="0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 </a:t>
            </a:r>
            <a:r>
              <a:rPr lang="en-US" altLang="zh-CN" sz="1500" i="1" dirty="0" err="1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iid</a:t>
            </a:r>
            <a:r>
              <a:rPr lang="en-US" altLang="zh-CN" sz="1500" i="1" dirty="0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=True</a:t>
            </a:r>
            <a:r>
              <a:rPr lang="en-US" altLang="zh-CN" sz="1500" dirty="0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, </a:t>
            </a:r>
            <a:r>
              <a:rPr lang="en-US" altLang="zh-CN" sz="1500" i="1" dirty="0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refit=True</a:t>
            </a:r>
            <a:r>
              <a:rPr lang="en-US" altLang="zh-CN" sz="1500" dirty="0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, </a:t>
            </a:r>
            <a:r>
              <a:rPr lang="en-US" altLang="zh-CN" sz="1500" i="1" dirty="0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cv=None</a:t>
            </a:r>
            <a:r>
              <a:rPr lang="en-US" altLang="zh-CN" sz="1500" dirty="0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, </a:t>
            </a:r>
            <a:r>
              <a:rPr lang="en-US" altLang="zh-CN" sz="1500" i="1" dirty="0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verbose=0</a:t>
            </a:r>
            <a:r>
              <a:rPr lang="en-US" altLang="zh-CN" sz="1500" dirty="0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, </a:t>
            </a:r>
            <a:r>
              <a:rPr lang="en-US" altLang="zh-CN" sz="1500" i="1" dirty="0" err="1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pre_dispatch</a:t>
            </a:r>
            <a:r>
              <a:rPr lang="en-US" altLang="zh-CN" sz="1500" i="1" dirty="0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=‘2*</a:t>
            </a:r>
            <a:r>
              <a:rPr lang="en-US" altLang="zh-CN" sz="1500" i="1" dirty="0" err="1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n_jobs</a:t>
            </a:r>
            <a:r>
              <a:rPr lang="en-US" altLang="zh-CN" sz="1500" i="1" dirty="0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’</a:t>
            </a:r>
            <a:r>
              <a:rPr lang="en-US" altLang="zh-CN" sz="1500" dirty="0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, </a:t>
            </a:r>
            <a:r>
              <a:rPr lang="en-US" altLang="zh-CN" sz="1500" i="1" dirty="0" err="1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error_score</a:t>
            </a:r>
            <a:r>
              <a:rPr lang="en-US" altLang="zh-CN" sz="1500" i="1" dirty="0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=’raise’</a:t>
            </a:r>
            <a:r>
              <a:rPr lang="en-US" altLang="zh-CN" sz="1500" dirty="0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, </a:t>
            </a:r>
            <a:r>
              <a:rPr lang="en-US" altLang="zh-CN" sz="1500" i="1" dirty="0" err="1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return_train_score</a:t>
            </a:r>
            <a:r>
              <a:rPr lang="en-US" altLang="zh-CN" sz="1500" i="1" dirty="0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=’warn’</a:t>
            </a:r>
            <a:r>
              <a:rPr lang="en-US" altLang="zh-CN" sz="1500" dirty="0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)</a:t>
            </a:r>
            <a:endParaRPr lang="zh-CN" altLang="en-US" sz="1500" dirty="0">
              <a:solidFill>
                <a:srgbClr val="09405E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251520" y="2771128"/>
            <a:ext cx="8229663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</a:pPr>
            <a:r>
              <a:rPr lang="zh-CN" altLang="en-US" b="0" i="1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b="0" i="1" dirty="0" err="1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param_grid</a:t>
            </a:r>
            <a:r>
              <a:rPr lang="en-US" altLang="zh-CN" b="0" i="1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: </a:t>
            </a:r>
            <a:r>
              <a:rPr lang="zh-CN" altLang="en-US" b="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待评价参数（可以多个超参数一起调优：</a:t>
            </a:r>
            <a:r>
              <a:rPr lang="en-US" altLang="zh-CN" b="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grid</a:t>
            </a:r>
            <a:r>
              <a:rPr lang="zh-CN" altLang="en-US" b="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）</a:t>
            </a:r>
            <a:endParaRPr kumimoji="1" lang="en-US" altLang="zh-CN" b="0" dirty="0">
              <a:solidFill>
                <a:srgbClr val="09405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</a:pPr>
            <a:r>
              <a:rPr kumimoji="1" lang="zh-CN" altLang="en-US" b="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b="0" i="1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X</a:t>
            </a:r>
            <a:r>
              <a:rPr lang="en-US" altLang="zh-CN" b="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, </a:t>
            </a:r>
            <a:r>
              <a:rPr lang="en-US" altLang="zh-CN" b="0" i="1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y: </a:t>
            </a:r>
            <a:r>
              <a:rPr lang="zh-CN" altLang="en-US" b="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全体训练</a:t>
            </a:r>
            <a:r>
              <a:rPr kumimoji="1" lang="zh-CN" altLang="en-US" b="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数据</a:t>
            </a:r>
            <a:endParaRPr kumimoji="1" lang="en-US" altLang="zh-CN" b="0" dirty="0">
              <a:solidFill>
                <a:srgbClr val="09405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</a:pPr>
            <a:r>
              <a:rPr kumimoji="1" lang="zh-CN" altLang="en-US" b="0" i="1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b="0" i="1" dirty="0" err="1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iid</a:t>
            </a:r>
            <a:r>
              <a:rPr lang="en-US" altLang="zh-CN" b="0" i="1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: </a:t>
            </a:r>
            <a:r>
              <a:rPr kumimoji="1" lang="zh-CN" altLang="en-US" b="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样本是否是独立同分布。</a:t>
            </a:r>
            <a:endParaRPr kumimoji="1" lang="en-US" altLang="zh-CN" b="0" dirty="0">
              <a:solidFill>
                <a:srgbClr val="09405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</a:pPr>
            <a:r>
              <a:rPr kumimoji="1" lang="zh-CN" altLang="en-US" b="0" i="1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b="0" i="1" dirty="0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refit</a:t>
            </a:r>
            <a:r>
              <a:rPr lang="en-US" altLang="zh-CN" b="0" i="1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: </a:t>
            </a:r>
            <a:r>
              <a:rPr lang="zh-CN" altLang="en-US" b="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评价指标（后续我们会学习针对不同应用的多种评价指标）是否在找到最佳超参数后用全体训练数据再次训练（</a:t>
            </a:r>
            <a:r>
              <a:rPr lang="en-US" altLang="zh-CN" b="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fit</a:t>
            </a:r>
            <a:r>
              <a:rPr lang="zh-CN" altLang="en-US" b="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）模型参数。</a:t>
            </a:r>
            <a:endParaRPr kumimoji="1" lang="en-US" altLang="zh-CN" b="0" dirty="0">
              <a:solidFill>
                <a:srgbClr val="09405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</a:pPr>
            <a:r>
              <a:rPr kumimoji="1" lang="zh-CN" altLang="en-US" b="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b="0" i="1" dirty="0" err="1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error_score</a:t>
            </a:r>
            <a:r>
              <a:rPr lang="en-US" altLang="zh-CN" b="0" i="1" dirty="0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b="0" i="1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: </a:t>
            </a:r>
            <a:r>
              <a:rPr kumimoji="1" lang="zh-CN" altLang="en-US" b="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训练失败的处理</a:t>
            </a:r>
            <a:endParaRPr kumimoji="1" lang="en-US" altLang="zh-CN" b="0" dirty="0">
              <a:solidFill>
                <a:srgbClr val="09405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51521" y="2397943"/>
            <a:ext cx="8424936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5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参数说明：</a:t>
            </a:r>
          </a:p>
        </p:txBody>
      </p:sp>
    </p:spTree>
    <p:extLst>
      <p:ext uri="{BB962C8B-B14F-4D97-AF65-F5344CB8AC3E}">
        <p14:creationId xmlns:p14="http://schemas.microsoft.com/office/powerpoint/2010/main" val="144225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822"/>
    </mc:Choice>
    <mc:Fallback xmlns="">
      <p:transition spd="slow" advTm="62822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3" name="Picture 9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839787"/>
            <a:ext cx="9144000" cy="21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itle 1"/>
          <p:cNvSpPr txBox="1">
            <a:spLocks/>
          </p:cNvSpPr>
          <p:nvPr/>
        </p:nvSpPr>
        <p:spPr bwMode="auto">
          <a:xfrm>
            <a:off x="632892" y="292099"/>
            <a:ext cx="8075612" cy="6540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l" eaLnBrk="1" hangingPunct="1">
              <a:defRPr/>
            </a:pPr>
            <a:r>
              <a:rPr kumimoji="1" lang="zh-CN" altLang="en-US" sz="3200" dirty="0" smtClean="0">
                <a:solidFill>
                  <a:srgbClr val="002060"/>
                </a:solidFill>
                <a:latin typeface="Microsoft YaHei" charset="-122"/>
                <a:ea typeface="Microsoft YaHei" charset="-122"/>
                <a:cs typeface="Microsoft YaHei" charset="-122"/>
              </a:rPr>
              <a:t>例：</a:t>
            </a:r>
            <a:r>
              <a:rPr kumimoji="1" lang="en-US" altLang="zh-CN" sz="3200" b="0" dirty="0" err="1" smtClean="0">
                <a:solidFill>
                  <a:srgbClr val="002060"/>
                </a:solidFill>
                <a:latin typeface="Microsoft YaHei" charset="-122"/>
                <a:ea typeface="Microsoft YaHei" charset="-122"/>
                <a:cs typeface="Microsoft YaHei" charset="-122"/>
              </a:rPr>
              <a:t>GridSearchCV</a:t>
            </a:r>
            <a:endParaRPr lang="zh-CN" altLang="en-US" sz="3200" kern="0" dirty="0">
              <a:solidFill>
                <a:srgbClr val="00206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69209" y="1150683"/>
            <a:ext cx="8802978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500" i="1" dirty="0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class </a:t>
            </a:r>
            <a:r>
              <a:rPr lang="en-US" altLang="zh-CN" sz="1500" dirty="0" err="1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sklearn.model_selection.GridSearchCV</a:t>
            </a:r>
            <a:r>
              <a:rPr lang="en-US" altLang="zh-CN" sz="1500" dirty="0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(</a:t>
            </a:r>
            <a:r>
              <a:rPr lang="en-US" altLang="zh-CN" sz="1500" i="1" dirty="0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estimator</a:t>
            </a:r>
            <a:r>
              <a:rPr lang="en-US" altLang="zh-CN" sz="1500" dirty="0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, </a:t>
            </a:r>
            <a:r>
              <a:rPr lang="en-US" altLang="zh-CN" sz="1500" i="1" dirty="0" err="1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param_grid</a:t>
            </a:r>
            <a:r>
              <a:rPr lang="en-US" altLang="zh-CN" sz="1500" dirty="0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, </a:t>
            </a:r>
            <a:r>
              <a:rPr lang="en-US" altLang="zh-CN" sz="1500" i="1" dirty="0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scoring=None</a:t>
            </a:r>
            <a:r>
              <a:rPr lang="en-US" altLang="zh-CN" sz="1500" dirty="0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, </a:t>
            </a:r>
            <a:r>
              <a:rPr lang="en-US" altLang="zh-CN" sz="1500" i="1" dirty="0" err="1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fit_params</a:t>
            </a:r>
            <a:r>
              <a:rPr lang="en-US" altLang="zh-CN" sz="1500" i="1" dirty="0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=None</a:t>
            </a:r>
            <a:r>
              <a:rPr lang="en-US" altLang="zh-CN" sz="1500" dirty="0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, </a:t>
            </a:r>
            <a:r>
              <a:rPr lang="en-US" altLang="zh-CN" sz="1500" i="1" dirty="0" err="1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n_jobs</a:t>
            </a:r>
            <a:r>
              <a:rPr lang="en-US" altLang="zh-CN" sz="1500" i="1" dirty="0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=1</a:t>
            </a:r>
            <a:r>
              <a:rPr lang="en-US" altLang="zh-CN" sz="1500" dirty="0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,</a:t>
            </a:r>
            <a:r>
              <a:rPr lang="zh-CN" altLang="en-US" sz="1500" dirty="0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1500" dirty="0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 </a:t>
            </a:r>
            <a:r>
              <a:rPr lang="en-US" altLang="zh-CN" sz="1500" i="1" dirty="0" err="1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iid</a:t>
            </a:r>
            <a:r>
              <a:rPr lang="en-US" altLang="zh-CN" sz="1500" i="1" dirty="0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=True</a:t>
            </a:r>
            <a:r>
              <a:rPr lang="en-US" altLang="zh-CN" sz="1500" dirty="0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, </a:t>
            </a:r>
            <a:r>
              <a:rPr lang="en-US" altLang="zh-CN" sz="1500" i="1" dirty="0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refit=True</a:t>
            </a:r>
            <a:r>
              <a:rPr lang="en-US" altLang="zh-CN" sz="1500" dirty="0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, </a:t>
            </a:r>
            <a:r>
              <a:rPr lang="en-US" altLang="zh-CN" sz="1500" i="1" dirty="0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cv=None</a:t>
            </a:r>
            <a:r>
              <a:rPr lang="en-US" altLang="zh-CN" sz="1500" dirty="0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, </a:t>
            </a:r>
            <a:r>
              <a:rPr lang="en-US" altLang="zh-CN" sz="1500" i="1" dirty="0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verbose=0</a:t>
            </a:r>
            <a:r>
              <a:rPr lang="en-US" altLang="zh-CN" sz="1500" dirty="0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, </a:t>
            </a:r>
            <a:r>
              <a:rPr lang="en-US" altLang="zh-CN" sz="1500" i="1" dirty="0" err="1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pre_dispatch</a:t>
            </a:r>
            <a:r>
              <a:rPr lang="en-US" altLang="zh-CN" sz="1500" i="1" dirty="0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=‘2*</a:t>
            </a:r>
            <a:r>
              <a:rPr lang="en-US" altLang="zh-CN" sz="1500" i="1" dirty="0" err="1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n_jobs</a:t>
            </a:r>
            <a:r>
              <a:rPr lang="en-US" altLang="zh-CN" sz="1500" i="1" dirty="0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’</a:t>
            </a:r>
            <a:r>
              <a:rPr lang="en-US" altLang="zh-CN" sz="1500" dirty="0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, </a:t>
            </a:r>
            <a:r>
              <a:rPr lang="en-US" altLang="zh-CN" sz="1500" i="1" dirty="0" err="1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error_score</a:t>
            </a:r>
            <a:r>
              <a:rPr lang="en-US" altLang="zh-CN" sz="1500" i="1" dirty="0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=’raise’</a:t>
            </a:r>
            <a:r>
              <a:rPr lang="en-US" altLang="zh-CN" sz="1500" dirty="0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, </a:t>
            </a:r>
            <a:r>
              <a:rPr lang="en-US" altLang="zh-CN" sz="1500" i="1" dirty="0" err="1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return_train_score</a:t>
            </a:r>
            <a:r>
              <a:rPr lang="en-US" altLang="zh-CN" sz="1500" i="1" dirty="0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=’warn’</a:t>
            </a:r>
            <a:r>
              <a:rPr lang="en-US" altLang="zh-CN" sz="1500" dirty="0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)</a:t>
            </a:r>
            <a:endParaRPr lang="zh-CN" altLang="en-US" sz="1500" dirty="0">
              <a:solidFill>
                <a:srgbClr val="09405E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87" y="2033684"/>
            <a:ext cx="9144000" cy="4059480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4728891" y="3013045"/>
            <a:ext cx="434329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</a:pPr>
            <a:r>
              <a:rPr lang="zh-CN" altLang="en-US" sz="12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sz="12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3.</a:t>
            </a:r>
            <a:r>
              <a:rPr lang="zh-CN" altLang="en-US" sz="12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 生成一个</a:t>
            </a:r>
            <a:r>
              <a:rPr lang="en-US" altLang="zh-CN" sz="1200" dirty="0" err="1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GridSearchCV</a:t>
            </a:r>
            <a:r>
              <a:rPr lang="zh-CN" altLang="en-US" sz="12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实例，需要的参数包括：学习器</a:t>
            </a:r>
            <a:r>
              <a:rPr lang="zh-CN" altLang="en-US" sz="12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（</a:t>
            </a:r>
            <a:r>
              <a:rPr lang="en-US" altLang="zh-CN" sz="1200" dirty="0" err="1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knn</a:t>
            </a:r>
            <a:r>
              <a:rPr lang="zh-CN" altLang="en-US" sz="12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）</a:t>
            </a:r>
            <a:r>
              <a:rPr lang="zh-CN" altLang="en-US" sz="12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、参数搜索范围、交叉验证参数、评价指标</a:t>
            </a:r>
            <a:r>
              <a:rPr lang="mr-IN" altLang="zh-CN" sz="12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…</a:t>
            </a:r>
            <a:endParaRPr lang="en-US" altLang="zh-CN" sz="1200" dirty="0">
              <a:solidFill>
                <a:srgbClr val="09405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728892" y="2348880"/>
            <a:ext cx="27003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</a:pPr>
            <a:r>
              <a:rPr lang="zh-CN" altLang="en-US" sz="12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sz="12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1.</a:t>
            </a:r>
            <a:r>
              <a:rPr lang="zh-CN" altLang="en-US" sz="12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 设置参数搜索范围</a:t>
            </a:r>
            <a:endParaRPr lang="en-US" altLang="zh-CN" sz="1200" dirty="0">
              <a:solidFill>
                <a:srgbClr val="09405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4728892" y="2692874"/>
            <a:ext cx="27003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</a:pPr>
            <a:r>
              <a:rPr lang="zh-CN" altLang="en-US" sz="12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sz="12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2.</a:t>
            </a:r>
            <a:r>
              <a:rPr lang="zh-CN" altLang="en-US" sz="12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zh-CN" altLang="en-US" sz="12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生成学习</a:t>
            </a:r>
            <a:r>
              <a:rPr lang="zh-CN" altLang="en-US" sz="12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器的实例</a:t>
            </a:r>
            <a:endParaRPr lang="en-US" altLang="zh-CN" sz="1200" dirty="0">
              <a:solidFill>
                <a:srgbClr val="09405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4728892" y="3636293"/>
            <a:ext cx="40915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</a:pPr>
            <a:r>
              <a:rPr lang="zh-CN" altLang="en-US" sz="12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sz="12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4.</a:t>
            </a:r>
            <a:r>
              <a:rPr lang="zh-CN" altLang="en-US" sz="12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 调用</a:t>
            </a:r>
            <a:r>
              <a:rPr lang="en-US" altLang="zh-CN" sz="1200" dirty="0" err="1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GridSearchCV</a:t>
            </a:r>
            <a:r>
              <a:rPr lang="zh-CN" altLang="en-US" sz="12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实例的</a:t>
            </a:r>
            <a:r>
              <a:rPr lang="en-US" altLang="zh-CN" sz="12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fit</a:t>
            </a:r>
            <a:r>
              <a:rPr lang="zh-CN" altLang="en-US" sz="12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函数。这个过程可能很慢（次数：搜索参数的数目 * 交叉验证折数）</a:t>
            </a:r>
            <a:endParaRPr lang="en-US" altLang="zh-CN" sz="1200" dirty="0">
              <a:solidFill>
                <a:srgbClr val="09405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4728890" y="5492999"/>
            <a:ext cx="434329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</a:pPr>
            <a:r>
              <a:rPr lang="zh-CN" altLang="en-US" sz="12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sz="12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5.</a:t>
            </a:r>
            <a:r>
              <a:rPr lang="zh-CN" altLang="en-US" sz="12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 运行结果：属性</a:t>
            </a:r>
            <a:r>
              <a:rPr lang="en-US" altLang="zh-CN" sz="1200" dirty="0" err="1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cv_results</a:t>
            </a:r>
            <a:r>
              <a:rPr lang="en-US" altLang="zh-CN" sz="12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_</a:t>
            </a:r>
          </a:p>
          <a:p>
            <a:pPr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</a:pPr>
            <a:r>
              <a:rPr lang="zh-CN" altLang="en-US" sz="12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     最佳超参数：</a:t>
            </a:r>
            <a:r>
              <a:rPr lang="en-US" altLang="zh-CN" sz="1200" dirty="0" err="1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best_params</a:t>
            </a:r>
            <a:r>
              <a:rPr lang="en-US" altLang="zh-CN" sz="12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_</a:t>
            </a:r>
          </a:p>
          <a:p>
            <a:pPr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</a:pPr>
            <a:r>
              <a:rPr lang="zh-CN" altLang="en-US" sz="12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     最佳得分：</a:t>
            </a:r>
            <a:r>
              <a:rPr lang="en-US" altLang="zh-CN" sz="1200" dirty="0" err="1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best_score</a:t>
            </a:r>
            <a:r>
              <a:rPr lang="en-US" altLang="zh-CN" sz="12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_</a:t>
            </a:r>
          </a:p>
          <a:p>
            <a:pPr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</a:pPr>
            <a:r>
              <a:rPr lang="zh-CN" altLang="en-US" sz="12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     最佳模型：</a:t>
            </a:r>
            <a:r>
              <a:rPr lang="en-US" altLang="zh-CN" sz="1200" dirty="0" err="1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best_estimator</a:t>
            </a:r>
            <a:r>
              <a:rPr lang="en-US" altLang="zh-CN" sz="12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_</a:t>
            </a:r>
            <a:r>
              <a:rPr lang="zh-CN" altLang="en-US" sz="12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（</a:t>
            </a:r>
            <a:r>
              <a:rPr lang="en-US" altLang="zh-CN" sz="12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refit=true</a:t>
            </a:r>
            <a:r>
              <a:rPr lang="zh-CN" altLang="en-US" sz="12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）适用。</a:t>
            </a:r>
            <a:endParaRPr lang="en-US" altLang="zh-CN" sz="1200" dirty="0">
              <a:solidFill>
                <a:srgbClr val="09405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</a:pPr>
            <a:r>
              <a:rPr lang="en-US" altLang="zh-CN" sz="12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      </a:t>
            </a:r>
            <a:r>
              <a:rPr lang="mr-IN" altLang="zh-CN" sz="12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…</a:t>
            </a:r>
            <a:endParaRPr lang="en-US" altLang="zh-CN" sz="1200" dirty="0">
              <a:solidFill>
                <a:srgbClr val="09405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33126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822"/>
    </mc:Choice>
    <mc:Fallback xmlns="">
      <p:transition spd="slow" advTm="62822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3" name="Picture 9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839787"/>
            <a:ext cx="9144000" cy="21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itle 1"/>
          <p:cNvSpPr txBox="1">
            <a:spLocks/>
          </p:cNvSpPr>
          <p:nvPr/>
        </p:nvSpPr>
        <p:spPr bwMode="auto">
          <a:xfrm>
            <a:off x="632892" y="292099"/>
            <a:ext cx="8075612" cy="6540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l" eaLnBrk="1" hangingPunct="1">
              <a:defRPr/>
            </a:pPr>
            <a:r>
              <a:rPr kumimoji="1" lang="zh-CN" altLang="en-US" sz="3200" dirty="0" smtClean="0">
                <a:solidFill>
                  <a:srgbClr val="002060"/>
                </a:solidFill>
                <a:latin typeface="Microsoft YaHei" charset="-122"/>
                <a:ea typeface="Microsoft YaHei" charset="-122"/>
                <a:cs typeface="Microsoft YaHei" charset="-122"/>
              </a:rPr>
              <a:t>超参数搜索</a:t>
            </a:r>
            <a:endParaRPr lang="zh-CN" altLang="en-US" sz="3200" kern="0" dirty="0">
              <a:solidFill>
                <a:srgbClr val="00206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83370" y="1181734"/>
            <a:ext cx="857465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20000"/>
              </a:lnSpc>
              <a:buFont typeface="Wingdings" charset="2"/>
              <a:buChar char="n"/>
            </a:pPr>
            <a:r>
              <a:rPr kumimoji="1" lang="zh-CN" altLang="en-US" sz="2400" b="0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随机搜索</a:t>
            </a:r>
            <a:r>
              <a:rPr kumimoji="1" lang="zh-CN" altLang="en-US" sz="2400" b="0" dirty="0" smtClean="0">
                <a:solidFill>
                  <a:srgbClr val="002060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：</a:t>
            </a:r>
            <a:r>
              <a:rPr kumimoji="1" lang="en-US" altLang="zh-CN" sz="2400" b="0" dirty="0" err="1">
                <a:solidFill>
                  <a:srgbClr val="002060"/>
                </a:solidFill>
                <a:latin typeface="Microsoft YaHei" charset="-122"/>
                <a:ea typeface="Microsoft YaHei" charset="-122"/>
                <a:cs typeface="Microsoft YaHei" charset="-122"/>
              </a:rPr>
              <a:t>RandomizedSearchCV</a:t>
            </a:r>
            <a:endParaRPr kumimoji="1" lang="en-US" altLang="zh-CN" sz="2400" b="0" dirty="0">
              <a:solidFill>
                <a:srgbClr val="00206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914400" lvl="1" indent="-457200">
              <a:lnSpc>
                <a:spcPct val="120000"/>
              </a:lnSpc>
              <a:buFont typeface="Wingdings" charset="2"/>
              <a:buChar char="n"/>
            </a:pPr>
            <a:r>
              <a:rPr kumimoji="1" lang="zh-CN" altLang="en-US" sz="2400" b="0" dirty="0" smtClean="0">
                <a:solidFill>
                  <a:srgbClr val="00206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可以设置分布的</a:t>
            </a:r>
            <a:r>
              <a:rPr kumimoji="1" lang="zh-CN" altLang="en-US" sz="2400" b="0" dirty="0">
                <a:solidFill>
                  <a:srgbClr val="002060"/>
                </a:solidFill>
                <a:latin typeface="Microsoft YaHei" charset="-122"/>
                <a:ea typeface="Microsoft YaHei" charset="-122"/>
                <a:cs typeface="Microsoft YaHei" charset="-122"/>
              </a:rPr>
              <a:t>超参数</a:t>
            </a:r>
            <a:r>
              <a:rPr kumimoji="1" lang="zh-CN" altLang="en-US" sz="2400" b="0" dirty="0" smtClean="0">
                <a:solidFill>
                  <a:srgbClr val="002060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，根据给定分布随机采样</a:t>
            </a:r>
            <a:endParaRPr kumimoji="1" lang="zh-CN" altLang="en-US" sz="2400" b="0" dirty="0">
              <a:solidFill>
                <a:srgbClr val="00206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914400" lvl="1" indent="-457200">
              <a:lnSpc>
                <a:spcPct val="120000"/>
              </a:lnSpc>
              <a:buFont typeface="Wingdings" charset="2"/>
              <a:buChar char="n"/>
            </a:pPr>
            <a:r>
              <a:rPr kumimoji="1" lang="zh-CN" altLang="en-US" sz="2400" b="0" dirty="0" smtClean="0">
                <a:solidFill>
                  <a:srgbClr val="00206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对于给定搜索范围（</a:t>
            </a:r>
            <a:r>
              <a:rPr kumimoji="1" lang="en-US" altLang="zh-CN" sz="2400" b="0" dirty="0" smtClean="0">
                <a:solidFill>
                  <a:srgbClr val="002060"/>
                </a:solidFill>
                <a:latin typeface="Microsoft YaHei" charset="-122"/>
                <a:ea typeface="Microsoft YaHei" charset="-122"/>
                <a:cs typeface="Microsoft YaHei" charset="-122"/>
              </a:rPr>
              <a:t>list</a:t>
            </a:r>
            <a:r>
              <a:rPr kumimoji="1" lang="zh-CN" altLang="en-US" sz="2400" b="0" dirty="0" smtClean="0">
                <a:solidFill>
                  <a:srgbClr val="002060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）的</a:t>
            </a:r>
            <a:r>
              <a:rPr kumimoji="1" lang="zh-CN" altLang="en-US" sz="2400" b="0" dirty="0">
                <a:solidFill>
                  <a:srgbClr val="002060"/>
                </a:solidFill>
                <a:latin typeface="Microsoft YaHei" charset="-122"/>
                <a:ea typeface="Microsoft YaHei" charset="-122"/>
                <a:cs typeface="Microsoft YaHei" charset="-122"/>
              </a:rPr>
              <a:t>超参数</a:t>
            </a:r>
            <a:r>
              <a:rPr kumimoji="1" lang="zh-CN" altLang="en-US" sz="2400" b="0" dirty="0" smtClean="0">
                <a:solidFill>
                  <a:srgbClr val="002060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，对</a:t>
            </a:r>
            <a:r>
              <a:rPr kumimoji="1" lang="en-US" altLang="zh-CN" sz="2400" b="0" dirty="0" smtClean="0">
                <a:solidFill>
                  <a:srgbClr val="002060"/>
                </a:solidFill>
                <a:latin typeface="Microsoft YaHei" charset="-122"/>
                <a:ea typeface="Microsoft YaHei" charset="-122"/>
                <a:cs typeface="Microsoft YaHei" charset="-122"/>
              </a:rPr>
              <a:t>list</a:t>
            </a:r>
            <a:r>
              <a:rPr kumimoji="1" lang="zh-CN" altLang="en-US" sz="2400" b="0" dirty="0" smtClean="0">
                <a:solidFill>
                  <a:srgbClr val="00206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均匀采样</a:t>
            </a:r>
            <a:endParaRPr kumimoji="1" lang="zh-CN" altLang="en-US" sz="2400" b="0" dirty="0">
              <a:solidFill>
                <a:srgbClr val="00206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914400" lvl="1" indent="-457200">
              <a:lnSpc>
                <a:spcPct val="120000"/>
              </a:lnSpc>
              <a:buFont typeface="Wingdings" charset="2"/>
              <a:buChar char="n"/>
            </a:pPr>
            <a:r>
              <a:rPr kumimoji="1" lang="zh-CN" altLang="en-US" sz="2400" b="0" dirty="0" smtClean="0">
                <a:solidFill>
                  <a:srgbClr val="00206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对上述两</a:t>
            </a:r>
            <a:r>
              <a:rPr kumimoji="1" lang="zh-CN" altLang="en-US" sz="2400" b="0" dirty="0">
                <a:solidFill>
                  <a:srgbClr val="00206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步中得到的</a:t>
            </a:r>
            <a:r>
              <a:rPr kumimoji="1" lang="en-US" altLang="zh-CN" sz="2400" b="0" dirty="0" err="1">
                <a:solidFill>
                  <a:srgbClr val="002060"/>
                </a:solidFill>
                <a:latin typeface="Microsoft YaHei" charset="-122"/>
                <a:ea typeface="Microsoft YaHei" charset="-122"/>
                <a:cs typeface="Microsoft YaHei" charset="-122"/>
              </a:rPr>
              <a:t>n_iter</a:t>
            </a:r>
            <a:r>
              <a:rPr kumimoji="1" lang="zh-CN" altLang="en-US" sz="2400" b="0" dirty="0">
                <a:solidFill>
                  <a:srgbClr val="002060"/>
                </a:solidFill>
                <a:latin typeface="Microsoft YaHei" charset="-122"/>
                <a:ea typeface="Microsoft YaHei" charset="-122"/>
                <a:cs typeface="Microsoft YaHei" charset="-122"/>
              </a:rPr>
              <a:t>组采样结果，进行遍历。</a:t>
            </a:r>
          </a:p>
          <a:p>
            <a:pPr marL="914400" lvl="1" indent="-457200">
              <a:lnSpc>
                <a:spcPct val="120000"/>
              </a:lnSpc>
              <a:buFont typeface="Wingdings" charset="2"/>
              <a:buChar char="n"/>
            </a:pPr>
            <a:r>
              <a:rPr kumimoji="1" lang="zh-CN" altLang="en-US" sz="2400" b="0" dirty="0" smtClean="0">
                <a:solidFill>
                  <a:srgbClr val="00206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如果</a:t>
            </a:r>
            <a:r>
              <a:rPr kumimoji="1" lang="zh-CN" altLang="en-US" sz="2400" b="0" dirty="0">
                <a:solidFill>
                  <a:srgbClr val="002060"/>
                </a:solidFill>
                <a:latin typeface="Microsoft YaHei" charset="-122"/>
                <a:ea typeface="Microsoft YaHei" charset="-122"/>
                <a:cs typeface="Microsoft YaHei" charset="-122"/>
              </a:rPr>
              <a:t>给定的搜索范围均为</a:t>
            </a:r>
            <a:r>
              <a:rPr kumimoji="1" lang="en-US" altLang="zh-CN" sz="2400" b="0" dirty="0">
                <a:solidFill>
                  <a:srgbClr val="002060"/>
                </a:solidFill>
                <a:latin typeface="Microsoft YaHei" charset="-122"/>
                <a:ea typeface="Microsoft YaHei" charset="-122"/>
                <a:cs typeface="Microsoft YaHei" charset="-122"/>
              </a:rPr>
              <a:t>list</a:t>
            </a:r>
            <a:r>
              <a:rPr kumimoji="1" lang="zh-CN" altLang="en-US" sz="2400" b="0" dirty="0">
                <a:solidFill>
                  <a:srgbClr val="002060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，则不放回抽样</a:t>
            </a:r>
            <a:r>
              <a:rPr kumimoji="1" lang="en-US" altLang="zh-CN" sz="2400" b="0" dirty="0" err="1">
                <a:solidFill>
                  <a:srgbClr val="002060"/>
                </a:solidFill>
                <a:latin typeface="Microsoft YaHei" charset="-122"/>
                <a:ea typeface="Microsoft YaHei" charset="-122"/>
                <a:cs typeface="Microsoft YaHei" charset="-122"/>
              </a:rPr>
              <a:t>n_iter</a:t>
            </a:r>
            <a:r>
              <a:rPr kumimoji="1" lang="zh-CN" altLang="en-US" sz="2400" b="0" dirty="0">
                <a:solidFill>
                  <a:srgbClr val="00206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次</a:t>
            </a:r>
            <a:r>
              <a:rPr kumimoji="1" lang="zh-CN" altLang="en-US" sz="2400" b="0" dirty="0" smtClean="0">
                <a:solidFill>
                  <a:srgbClr val="002060"/>
                </a:solidFill>
                <a:latin typeface="Microsoft YaHei" charset="-122"/>
                <a:ea typeface="Microsoft YaHei" charset="-122"/>
                <a:cs typeface="Microsoft YaHei" charset="-122"/>
              </a:rPr>
              <a:t>。</a:t>
            </a:r>
            <a:endParaRPr kumimoji="1" lang="en-US" altLang="zh-CN" sz="2400" b="0" dirty="0" smtClean="0">
              <a:solidFill>
                <a:srgbClr val="00206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5" name="图片 4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5924" y="3789040"/>
            <a:ext cx="4176464" cy="1944216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383370" y="6547341"/>
            <a:ext cx="5121665" cy="3106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b="0"/>
              <a:t>https://www.cnblogs.com/wj-1314/p/10422159.html</a:t>
            </a:r>
          </a:p>
        </p:txBody>
      </p:sp>
    </p:spTree>
    <p:extLst>
      <p:ext uri="{BB962C8B-B14F-4D97-AF65-F5344CB8AC3E}">
        <p14:creationId xmlns:p14="http://schemas.microsoft.com/office/powerpoint/2010/main" val="171834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822"/>
    </mc:Choice>
    <mc:Fallback xmlns="">
      <p:transition spd="slow" advTm="62822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3" name="Picture 9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839787"/>
            <a:ext cx="9144000" cy="21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itle 1"/>
          <p:cNvSpPr txBox="1">
            <a:spLocks/>
          </p:cNvSpPr>
          <p:nvPr/>
        </p:nvSpPr>
        <p:spPr bwMode="auto">
          <a:xfrm>
            <a:off x="611188" y="292100"/>
            <a:ext cx="8075612" cy="6540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l" eaLnBrk="1" hangingPunct="1">
              <a:defRPr/>
            </a:pPr>
            <a:r>
              <a:rPr kumimoji="1" lang="zh-CN" altLang="en-US" sz="3200" dirty="0">
                <a:solidFill>
                  <a:srgbClr val="00206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模型选择：验证集</a:t>
            </a:r>
            <a:endParaRPr lang="zh-CN" altLang="en-US" sz="3200" kern="0" dirty="0">
              <a:solidFill>
                <a:srgbClr val="00206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89832" y="1185814"/>
            <a:ext cx="8574656" cy="14219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20000"/>
              </a:lnSpc>
              <a:buFont typeface="Wingdings" charset="2"/>
              <a:buChar char="n"/>
            </a:pPr>
            <a:r>
              <a:rPr kumimoji="1" lang="zh-CN" altLang="en-US" sz="2400" b="0" dirty="0">
                <a:solidFill>
                  <a:srgbClr val="00206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在实际应用中测试数据标签不可得（待预测），那么如何评估模型性能？</a:t>
            </a:r>
            <a:endParaRPr lang="en-US" altLang="zh-CN" sz="2400" dirty="0">
              <a:solidFill>
                <a:schemeClr val="bg1">
                  <a:lumMod val="50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457200" indent="-457200">
              <a:lnSpc>
                <a:spcPct val="120000"/>
              </a:lnSpc>
              <a:buFont typeface="Wingdings" charset="2"/>
              <a:buChar char="n"/>
            </a:pPr>
            <a:endParaRPr lang="en-US" altLang="zh-CN" sz="2400" b="0" dirty="0">
              <a:solidFill>
                <a:srgbClr val="00206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graphicFrame>
        <p:nvGraphicFramePr>
          <p:cNvPr id="14" name="表格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1005890"/>
              </p:ext>
            </p:extLst>
          </p:nvPr>
        </p:nvGraphicFramePr>
        <p:xfrm>
          <a:off x="1043608" y="2269292"/>
          <a:ext cx="4590510" cy="3733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45682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33689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0087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模型训练</a:t>
                      </a:r>
                    </a:p>
                  </a:txBody>
                  <a:tcPr marL="68580" marR="68580" marT="34290" marB="34290">
                    <a:solidFill>
                      <a:srgbClr val="C2FFA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验证</a:t>
                      </a:r>
                    </a:p>
                  </a:txBody>
                  <a:tcPr marL="68580" marR="68580" marT="34290" marB="34290">
                    <a:solidFill>
                      <a:srgbClr val="FFFFAF">
                        <a:alpha val="49804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" name="左大括号 15"/>
          <p:cNvSpPr/>
          <p:nvPr/>
        </p:nvSpPr>
        <p:spPr>
          <a:xfrm rot="16200000">
            <a:off x="3122839" y="583656"/>
            <a:ext cx="432048" cy="4590510"/>
          </a:xfrm>
          <a:prstGeom prst="leftBrace">
            <a:avLst/>
          </a:prstGeom>
          <a:noFill/>
          <a:ln w="25400" cap="flat">
            <a:solidFill>
              <a:schemeClr val="accent1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8579" tIns="34289" rIns="68579" bIns="34289" numCol="1" spcCol="38100" rtlCol="0" anchor="t">
            <a:noAutofit/>
          </a:bodyPr>
          <a:lstStyle/>
          <a:p>
            <a:pPr defTabSz="685800" fontAlgn="auto" latinLnBrk="1" hangingPunct="0">
              <a:spcBef>
                <a:spcPts val="0"/>
              </a:spcBef>
              <a:spcAft>
                <a:spcPts val="0"/>
              </a:spcAft>
            </a:pPr>
            <a:endParaRPr lang="zh-CN" altLang="en-US" sz="2400" b="0">
              <a:solidFill>
                <a:srgbClr val="000000"/>
              </a:solidFill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2383301" y="3115149"/>
            <a:ext cx="2203939" cy="4385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4289" tIns="34289" rIns="34289" bIns="34289" numCol="1" spcCol="38100" rtlCol="0" anchor="t">
            <a:spAutoFit/>
          </a:bodyPr>
          <a:lstStyle/>
          <a:p>
            <a:pPr defTabSz="685800" fontAlgn="auto" hangingPunct="0">
              <a:spcBef>
                <a:spcPts val="0"/>
              </a:spcBef>
              <a:spcAft>
                <a:spcPts val="0"/>
              </a:spcAft>
            </a:pPr>
            <a:r>
              <a:rPr lang="zh-CN" altLang="en-US" sz="2400" b="0">
                <a:solidFill>
                  <a:srgbClr val="002060"/>
                </a:solidFill>
                <a:sym typeface="Times New Roman" panose="02020603050405020304"/>
              </a:rPr>
              <a:t>全体训练数据</a:t>
            </a:r>
            <a:endParaRPr lang="zh-CN" altLang="en-US" sz="2400" b="0" dirty="0">
              <a:solidFill>
                <a:srgbClr val="002060"/>
              </a:solidFill>
              <a:sym typeface="Times New Roman" panose="02020603050405020304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790700" y="3861048"/>
            <a:ext cx="83533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CN" altLang="en-US" sz="2400" b="0" dirty="0" smtClean="0">
                <a:solidFill>
                  <a:srgbClr val="002060"/>
                </a:solidFill>
                <a:latin typeface="Microsoft YaHei" charset="-122"/>
                <a:ea typeface="Microsoft YaHei" charset="-122"/>
                <a:cs typeface="Microsoft YaHei" charset="-122"/>
              </a:rPr>
              <a:t>留出法：当</a:t>
            </a:r>
            <a:r>
              <a:rPr kumimoji="1" lang="zh-CN" altLang="en-US" sz="2400" b="0" dirty="0">
                <a:solidFill>
                  <a:srgbClr val="002060"/>
                </a:solidFill>
                <a:latin typeface="Microsoft YaHei" charset="-122"/>
                <a:ea typeface="Microsoft YaHei" charset="-122"/>
                <a:cs typeface="Microsoft YaHei" charset="-122"/>
              </a:rPr>
              <a:t>训练数据很多，留出一部分数据做验证集后，训练集样本还足够时，可以采用上述方式</a:t>
            </a:r>
            <a:r>
              <a:rPr kumimoji="1" lang="zh-CN" altLang="en-US" sz="2400" b="0" dirty="0" smtClean="0">
                <a:solidFill>
                  <a:srgbClr val="00206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得到验证集</a:t>
            </a:r>
            <a:r>
              <a:rPr kumimoji="1" lang="zh-CN" altLang="en-US" sz="2400" b="0" dirty="0">
                <a:solidFill>
                  <a:srgbClr val="002060"/>
                </a:solidFill>
                <a:latin typeface="Microsoft YaHei" charset="-122"/>
                <a:ea typeface="Microsoft YaHei" charset="-122"/>
                <a:cs typeface="Microsoft YaHei" charset="-122"/>
              </a:rPr>
              <a:t>。</a:t>
            </a:r>
            <a:endParaRPr lang="zh-CN" altLang="en-US" sz="2400" b="0" dirty="0">
              <a:solidFill>
                <a:srgbClr val="002060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361666" y="5298389"/>
            <a:ext cx="8574656" cy="4979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20000"/>
              </a:lnSpc>
              <a:buFont typeface="Wingdings" charset="2"/>
              <a:buChar char="n"/>
            </a:pPr>
            <a:r>
              <a:rPr kumimoji="1" lang="zh-CN" altLang="en-US" sz="2400" b="0" dirty="0">
                <a:solidFill>
                  <a:srgbClr val="00206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模型选择好后，再用所有的训练数据训练模型参数。</a:t>
            </a:r>
            <a:endParaRPr lang="en-US" altLang="zh-CN" sz="2400" dirty="0">
              <a:solidFill>
                <a:schemeClr val="bg1">
                  <a:lumMod val="50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90397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822"/>
    </mc:Choice>
    <mc:Fallback xmlns="">
      <p:transition spd="slow" advTm="62822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3" name="Picture 9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839787"/>
            <a:ext cx="9144000" cy="21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itle 1"/>
          <p:cNvSpPr txBox="1">
            <a:spLocks/>
          </p:cNvSpPr>
          <p:nvPr/>
        </p:nvSpPr>
        <p:spPr bwMode="auto">
          <a:xfrm>
            <a:off x="611188" y="292100"/>
            <a:ext cx="8075612" cy="6540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l" eaLnBrk="1" hangingPunct="1">
              <a:defRPr/>
            </a:pPr>
            <a:r>
              <a:rPr lang="zh-CN" altLang="en-US" sz="3200" kern="0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大纲</a:t>
            </a:r>
            <a:endParaRPr lang="zh-CN" altLang="en-US" sz="3200" kern="0" dirty="0">
              <a:solidFill>
                <a:srgbClr val="C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89832" y="1185814"/>
            <a:ext cx="8574656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20000"/>
              </a:lnSpc>
              <a:buFont typeface="Wingdings" charset="2"/>
              <a:buChar char="n"/>
            </a:pPr>
            <a:r>
              <a:rPr kumimoji="1" lang="zh-CN" altLang="en-US" sz="3200" b="0" dirty="0">
                <a:solidFill>
                  <a:schemeClr val="bg1">
                    <a:lumMod val="65000"/>
                  </a:schemeClr>
                </a:solidFill>
              </a:rPr>
              <a:t>机器学习</a:t>
            </a:r>
            <a:r>
              <a:rPr kumimoji="1" lang="zh-CN" altLang="en-US" sz="3200" b="0" dirty="0" smtClean="0">
                <a:solidFill>
                  <a:schemeClr val="bg1">
                    <a:lumMod val="65000"/>
                  </a:schemeClr>
                </a:solidFill>
              </a:rPr>
              <a:t>简介</a:t>
            </a:r>
            <a:endParaRPr kumimoji="1" lang="en-US" altLang="zh-CN" sz="3200" b="0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457200" indent="-457200">
              <a:lnSpc>
                <a:spcPct val="120000"/>
              </a:lnSpc>
              <a:buFont typeface="Wingdings" charset="2"/>
              <a:buChar char="n"/>
            </a:pPr>
            <a:r>
              <a:rPr kumimoji="1" lang="zh-CN" altLang="en-US" sz="3200" b="0" dirty="0" smtClean="0">
                <a:solidFill>
                  <a:schemeClr val="bg1">
                    <a:lumMod val="65000"/>
                  </a:schemeClr>
                </a:solidFill>
              </a:rPr>
              <a:t>机器学习类别</a:t>
            </a:r>
            <a:endParaRPr kumimoji="1" lang="en-US" altLang="zh-CN" sz="3200" b="0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457200" indent="-457200">
              <a:lnSpc>
                <a:spcPct val="120000"/>
              </a:lnSpc>
              <a:buFont typeface="Wingdings" charset="2"/>
              <a:buChar char="n"/>
            </a:pPr>
            <a:r>
              <a:rPr kumimoji="1" lang="zh-CN" altLang="en-US" sz="3200" b="0" dirty="0">
                <a:solidFill>
                  <a:schemeClr val="bg1">
                    <a:lumMod val="65000"/>
                  </a:schemeClr>
                </a:solidFill>
              </a:rPr>
              <a:t>机器学习任务的一般流程</a:t>
            </a:r>
            <a:endParaRPr kumimoji="1" lang="en-US" altLang="zh-CN" sz="3200" b="0" dirty="0">
              <a:solidFill>
                <a:schemeClr val="bg1">
                  <a:lumMod val="65000"/>
                </a:schemeClr>
              </a:solidFill>
            </a:endParaRPr>
          </a:p>
          <a:p>
            <a:pPr marL="457200" indent="-457200">
              <a:lnSpc>
                <a:spcPct val="120000"/>
              </a:lnSpc>
              <a:buFont typeface="Wingdings" charset="2"/>
              <a:buChar char="n"/>
            </a:pPr>
            <a:r>
              <a:rPr kumimoji="1" lang="zh-CN" altLang="en-US" sz="3200" b="0" dirty="0">
                <a:solidFill>
                  <a:schemeClr val="bg1">
                    <a:lumMod val="65000"/>
                  </a:schemeClr>
                </a:solidFill>
              </a:rPr>
              <a:t>机器学习模型评估</a:t>
            </a:r>
            <a:endParaRPr kumimoji="1" lang="en-US" altLang="zh-CN" sz="3200" b="0" dirty="0">
              <a:solidFill>
                <a:schemeClr val="bg1">
                  <a:lumMod val="65000"/>
                </a:schemeClr>
              </a:solidFill>
            </a:endParaRPr>
          </a:p>
          <a:p>
            <a:pPr marL="457200" indent="-457200">
              <a:lnSpc>
                <a:spcPct val="120000"/>
              </a:lnSpc>
              <a:buFont typeface="Wingdings" charset="2"/>
              <a:buChar char="n"/>
            </a:pPr>
            <a:r>
              <a:rPr kumimoji="1" lang="zh-CN" altLang="en-US" sz="3200" b="0" dirty="0" smtClean="0">
                <a:solidFill>
                  <a:srgbClr val="002060"/>
                </a:solidFill>
              </a:rPr>
              <a:t>机器</a:t>
            </a:r>
            <a:r>
              <a:rPr kumimoji="1" lang="zh-CN" altLang="en-US" sz="3200" b="0" dirty="0">
                <a:solidFill>
                  <a:srgbClr val="002060"/>
                </a:solidFill>
              </a:rPr>
              <a:t>学习平台简介</a:t>
            </a:r>
            <a:endParaRPr kumimoji="1" lang="en-US" altLang="zh-CN" sz="3200" b="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0017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822"/>
    </mc:Choice>
    <mc:Fallback xmlns="">
      <p:transition spd="slow" advTm="62822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3" name="Picture 9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839787"/>
            <a:ext cx="9144000" cy="21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itle 1"/>
          <p:cNvSpPr txBox="1">
            <a:spLocks/>
          </p:cNvSpPr>
          <p:nvPr/>
        </p:nvSpPr>
        <p:spPr bwMode="auto">
          <a:xfrm>
            <a:off x="611188" y="292100"/>
            <a:ext cx="8075612" cy="6540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l" eaLnBrk="1" hangingPunct="1">
              <a:defRPr/>
            </a:pPr>
            <a:r>
              <a:rPr lang="zh-CN" altLang="en-US" sz="3200" kern="0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常用机器学习框架</a:t>
            </a:r>
            <a:endParaRPr lang="zh-CN" altLang="en-US" sz="3200" kern="0" dirty="0">
              <a:solidFill>
                <a:srgbClr val="C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1005" y="1052512"/>
            <a:ext cx="6721990" cy="4337341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547664" y="5401091"/>
            <a:ext cx="547643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0" dirty="0">
                <a:solidFill>
                  <a:srgbClr val="002060"/>
                </a:solidFill>
                <a:latin typeface="Microsoft YaHei" charset="-122"/>
                <a:ea typeface="Microsoft YaHei" charset="-122"/>
                <a:cs typeface="Microsoft YaHei" charset="-122"/>
                <a:hlinkClick r:id="rId5"/>
              </a:rPr>
              <a:t>Anaconda</a:t>
            </a:r>
            <a:r>
              <a:rPr lang="zh-CN" altLang="en-US" b="0" dirty="0">
                <a:solidFill>
                  <a:srgbClr val="002060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：初学</a:t>
            </a:r>
            <a:r>
              <a:rPr lang="en-US" altLang="zh-CN" b="0" dirty="0">
                <a:solidFill>
                  <a:srgbClr val="002060"/>
                </a:solidFill>
                <a:latin typeface="Microsoft YaHei" charset="-122"/>
                <a:ea typeface="Microsoft YaHei" charset="-122"/>
                <a:cs typeface="Microsoft YaHei" charset="-122"/>
              </a:rPr>
              <a:t>Python</a:t>
            </a:r>
            <a:r>
              <a:rPr lang="zh-CN" altLang="en-US" b="0" dirty="0">
                <a:solidFill>
                  <a:srgbClr val="002060"/>
                </a:solidFill>
                <a:latin typeface="Microsoft YaHei" charset="-122"/>
                <a:ea typeface="Microsoft YaHei" charset="-122"/>
                <a:cs typeface="Microsoft YaHei" charset="-122"/>
              </a:rPr>
              <a:t>、入门机器学习首选</a:t>
            </a:r>
            <a:endParaRPr lang="zh-CN" altLang="en-US" b="0" dirty="0">
              <a:solidFill>
                <a:srgbClr val="002060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1498387" y="5819065"/>
            <a:ext cx="689003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</a:pPr>
            <a:r>
              <a:rPr lang="zh-CN" altLang="en-US" dirty="0">
                <a:solidFill>
                  <a:srgbClr val="002060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zh-CN" altLang="en-US" b="0" dirty="0">
                <a:solidFill>
                  <a:srgbClr val="00206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很多有用的工具包：</a:t>
            </a:r>
            <a:r>
              <a:rPr lang="en-US" altLang="zh-CN" b="0" dirty="0">
                <a:solidFill>
                  <a:srgbClr val="002060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en-US" altLang="zh-CN" b="0" dirty="0">
                <a:solidFill>
                  <a:srgbClr val="002060"/>
                </a:solidFill>
                <a:latin typeface="Microsoft YaHei" charset="-122"/>
                <a:ea typeface="Microsoft YaHei" charset="-122"/>
                <a:cs typeface="Microsoft YaHei" charset="-122"/>
              </a:rPr>
              <a:t>Pandas</a:t>
            </a:r>
            <a:r>
              <a:rPr kumimoji="1" lang="zh-CN" altLang="en-US" b="0" dirty="0">
                <a:solidFill>
                  <a:srgbClr val="002060"/>
                </a:solidFill>
                <a:latin typeface="Microsoft YaHei" charset="-122"/>
                <a:ea typeface="Microsoft YaHei" charset="-122"/>
                <a:cs typeface="Microsoft YaHei" charset="-122"/>
              </a:rPr>
              <a:t>、</a:t>
            </a:r>
            <a:r>
              <a:rPr kumimoji="1" lang="en-US" altLang="zh-CN" b="0" dirty="0" err="1">
                <a:solidFill>
                  <a:srgbClr val="002060"/>
                </a:solidFill>
                <a:latin typeface="Microsoft YaHei" charset="-122"/>
                <a:ea typeface="Microsoft YaHei" charset="-122"/>
                <a:cs typeface="Microsoft YaHei" charset="-122"/>
              </a:rPr>
              <a:t>NumPy</a:t>
            </a:r>
            <a:r>
              <a:rPr kumimoji="1" lang="zh-CN" altLang="en-US" b="0" dirty="0">
                <a:solidFill>
                  <a:srgbClr val="002060"/>
                </a:solidFill>
                <a:latin typeface="Microsoft YaHei" charset="-122"/>
                <a:ea typeface="Microsoft YaHei" charset="-122"/>
                <a:cs typeface="Microsoft YaHei" charset="-122"/>
              </a:rPr>
              <a:t>、</a:t>
            </a:r>
            <a:r>
              <a:rPr kumimoji="1" lang="en-US" altLang="zh-CN" b="0" dirty="0" err="1">
                <a:solidFill>
                  <a:srgbClr val="002060"/>
                </a:solidFill>
                <a:latin typeface="Microsoft YaHei" charset="-122"/>
                <a:ea typeface="Microsoft YaHei" charset="-122"/>
                <a:cs typeface="Microsoft YaHei" charset="-122"/>
              </a:rPr>
              <a:t>SciPy</a:t>
            </a:r>
            <a:r>
              <a:rPr kumimoji="1" lang="en-US" altLang="zh-CN" b="0" dirty="0">
                <a:solidFill>
                  <a:srgbClr val="002060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zh-CN" altLang="en-US" b="0" dirty="0">
                <a:solidFill>
                  <a:srgbClr val="00206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和</a:t>
            </a:r>
            <a:r>
              <a:rPr lang="en-US" altLang="zh-CN" b="0" dirty="0" err="1">
                <a:solidFill>
                  <a:srgbClr val="002060"/>
                </a:solidFill>
                <a:latin typeface="Microsoft YaHei" charset="-122"/>
                <a:ea typeface="Microsoft YaHei" charset="-122"/>
                <a:cs typeface="Microsoft YaHei" charset="-122"/>
              </a:rPr>
              <a:t>Scikit</a:t>
            </a:r>
            <a:r>
              <a:rPr lang="en-US" altLang="zh-CN" b="0" dirty="0">
                <a:solidFill>
                  <a:srgbClr val="002060"/>
                </a:solidFill>
                <a:latin typeface="Microsoft YaHei" charset="-122"/>
                <a:ea typeface="Microsoft YaHei" charset="-122"/>
                <a:cs typeface="Microsoft YaHei" charset="-122"/>
              </a:rPr>
              <a:t>-Learn</a:t>
            </a:r>
            <a:r>
              <a:rPr lang="zh-CN" altLang="en-US" b="0" dirty="0">
                <a:solidFill>
                  <a:srgbClr val="002060"/>
                </a:solidFill>
                <a:latin typeface="Microsoft YaHei" charset="-122"/>
                <a:ea typeface="Microsoft YaHei" charset="-122"/>
                <a:cs typeface="Microsoft YaHei" charset="-122"/>
              </a:rPr>
              <a:t>、</a:t>
            </a:r>
            <a:r>
              <a:rPr lang="en-US" altLang="zh-CN" b="0" dirty="0" err="1">
                <a:solidFill>
                  <a:srgbClr val="002060"/>
                </a:solidFill>
                <a:latin typeface="Microsoft YaHei" charset="-122"/>
                <a:ea typeface="Microsoft YaHei" charset="-122"/>
                <a:cs typeface="Microsoft YaHei" charset="-122"/>
              </a:rPr>
              <a:t>TensorFlow</a:t>
            </a:r>
            <a:endParaRPr kumimoji="1" lang="en-US" altLang="zh-CN" b="0" dirty="0">
              <a:solidFill>
                <a:srgbClr val="00206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</a:pPr>
            <a:r>
              <a:rPr lang="zh-CN" altLang="en-US" b="0" dirty="0">
                <a:solidFill>
                  <a:srgbClr val="002060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b="0" dirty="0">
                <a:solidFill>
                  <a:srgbClr val="002060"/>
                </a:solidFill>
                <a:latin typeface="Microsoft YaHei" charset="-122"/>
                <a:ea typeface="Microsoft YaHei" charset="-122"/>
                <a:cs typeface="Microsoft YaHei" charset="-122"/>
              </a:rPr>
              <a:t>Notebook</a:t>
            </a:r>
            <a:r>
              <a:rPr lang="zh-CN" altLang="en-US" b="0" dirty="0">
                <a:solidFill>
                  <a:srgbClr val="002060"/>
                </a:solidFill>
                <a:latin typeface="Microsoft YaHei" charset="-122"/>
                <a:ea typeface="Microsoft YaHei" charset="-122"/>
                <a:cs typeface="Microsoft YaHei" charset="-122"/>
              </a:rPr>
              <a:t>环境：</a:t>
            </a:r>
            <a:r>
              <a:rPr lang="en-US" altLang="zh-CN" b="0" dirty="0" err="1">
                <a:solidFill>
                  <a:srgbClr val="002060"/>
                </a:solidFill>
                <a:latin typeface="Microsoft YaHei" charset="-122"/>
                <a:ea typeface="Microsoft YaHei" charset="-122"/>
                <a:cs typeface="Microsoft YaHei" charset="-122"/>
              </a:rPr>
              <a:t>Jupyter</a:t>
            </a:r>
            <a:r>
              <a:rPr lang="en-US" altLang="zh-CN" b="0" dirty="0">
                <a:solidFill>
                  <a:srgbClr val="002060"/>
                </a:solidFill>
                <a:latin typeface="Microsoft YaHei" charset="-122"/>
                <a:ea typeface="Microsoft YaHei" charset="-122"/>
                <a:cs typeface="Microsoft YaHei" charset="-122"/>
              </a:rPr>
              <a:t> Notebook </a:t>
            </a:r>
          </a:p>
        </p:txBody>
      </p:sp>
      <p:sp>
        <p:nvSpPr>
          <p:cNvPr id="8" name="矩形 7"/>
          <p:cNvSpPr/>
          <p:nvPr/>
        </p:nvSpPr>
        <p:spPr>
          <a:xfrm>
            <a:off x="4285882" y="576817"/>
            <a:ext cx="47854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800" dirty="0"/>
              <a:t>https://</a:t>
            </a:r>
            <a:r>
              <a:rPr kumimoji="1" lang="en-US" altLang="zh-CN" sz="1800" dirty="0" err="1"/>
              <a:t>www.anaconda.com</a:t>
            </a:r>
            <a:r>
              <a:rPr kumimoji="1" lang="en-US" altLang="zh-CN" sz="1800" dirty="0"/>
              <a:t>/download/</a:t>
            </a:r>
            <a:endParaRPr kumimoji="1"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565027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822"/>
    </mc:Choice>
    <mc:Fallback xmlns="">
      <p:transition spd="slow" advTm="62822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3" name="Picture 9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839787"/>
            <a:ext cx="9144000" cy="21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itle 1"/>
          <p:cNvSpPr txBox="1">
            <a:spLocks/>
          </p:cNvSpPr>
          <p:nvPr/>
        </p:nvSpPr>
        <p:spPr bwMode="auto">
          <a:xfrm>
            <a:off x="611188" y="292100"/>
            <a:ext cx="8075612" cy="6540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l" eaLnBrk="1" hangingPunct="1">
              <a:defRPr/>
            </a:pPr>
            <a:r>
              <a:rPr lang="zh-CN" altLang="en-US" sz="3200" kern="0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常用机器学习框架：</a:t>
            </a:r>
            <a:r>
              <a:rPr lang="en-US" altLang="zh-CN" sz="3200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sz="3200" dirty="0" err="1">
                <a:latin typeface="Microsoft YaHei" charset="-122"/>
                <a:ea typeface="Microsoft YaHei" charset="-122"/>
                <a:cs typeface="Microsoft YaHei" charset="-122"/>
              </a:rPr>
              <a:t>Scikit</a:t>
            </a:r>
            <a:r>
              <a:rPr lang="en-US" altLang="zh-CN" sz="3200" dirty="0">
                <a:latin typeface="Microsoft YaHei" charset="-122"/>
                <a:ea typeface="Microsoft YaHei" charset="-122"/>
                <a:cs typeface="Microsoft YaHei" charset="-122"/>
              </a:rPr>
              <a:t>-Learn</a:t>
            </a:r>
            <a:endParaRPr lang="zh-CN" altLang="en-US" sz="3200" kern="0" dirty="0">
              <a:solidFill>
                <a:srgbClr val="C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50" y="1088334"/>
            <a:ext cx="5353050" cy="3345656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35064" y="3047912"/>
            <a:ext cx="4914546" cy="20774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0" dirty="0">
                <a:solidFill>
                  <a:srgbClr val="00206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基本功能有六个部分：</a:t>
            </a:r>
            <a:endParaRPr lang="en-US" altLang="zh-CN" sz="2400" b="0" dirty="0">
              <a:solidFill>
                <a:srgbClr val="00206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lang="zh-CN" altLang="en-US" sz="1500" dirty="0">
                <a:solidFill>
                  <a:srgbClr val="002060"/>
                </a:solidFill>
                <a:latin typeface="Microsoft YaHei" charset="-122"/>
                <a:ea typeface="Microsoft YaHei" charset="-122"/>
                <a:cs typeface="Microsoft YaHei" charset="-122"/>
              </a:rPr>
              <a:t>   </a:t>
            </a:r>
            <a:r>
              <a:rPr lang="zh-CN" altLang="en-US" sz="1500" b="0" dirty="0">
                <a:solidFill>
                  <a:srgbClr val="00206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分类（</a:t>
            </a:r>
            <a:r>
              <a:rPr lang="en-US" altLang="zh-CN" sz="1500" b="0" dirty="0">
                <a:solidFill>
                  <a:srgbClr val="002060"/>
                </a:solidFill>
                <a:latin typeface="Microsoft YaHei" charset="-122"/>
                <a:ea typeface="Microsoft YaHei" charset="-122"/>
                <a:cs typeface="Microsoft YaHei" charset="-122"/>
              </a:rPr>
              <a:t>Classification</a:t>
            </a:r>
            <a:r>
              <a:rPr lang="zh-CN" altLang="en-US" sz="1500" b="0" dirty="0">
                <a:solidFill>
                  <a:srgbClr val="002060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）</a:t>
            </a:r>
            <a:endParaRPr lang="en-US" altLang="zh-CN" sz="1500" b="0" dirty="0">
              <a:solidFill>
                <a:srgbClr val="00206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lang="zh-CN" altLang="en-US" sz="1500" b="0" dirty="0">
                <a:solidFill>
                  <a:srgbClr val="002060"/>
                </a:solidFill>
                <a:latin typeface="Microsoft YaHei" charset="-122"/>
                <a:ea typeface="Microsoft YaHei" charset="-122"/>
                <a:cs typeface="Microsoft YaHei" charset="-122"/>
              </a:rPr>
              <a:t>   回归（</a:t>
            </a:r>
            <a:r>
              <a:rPr lang="en-US" altLang="zh-CN" sz="1500" b="0" dirty="0">
                <a:solidFill>
                  <a:srgbClr val="002060"/>
                </a:solidFill>
                <a:latin typeface="Microsoft YaHei" charset="-122"/>
                <a:ea typeface="Microsoft YaHei" charset="-122"/>
                <a:cs typeface="Microsoft YaHei" charset="-122"/>
              </a:rPr>
              <a:t>Regression</a:t>
            </a:r>
            <a:r>
              <a:rPr lang="zh-CN" altLang="en-US" sz="1500" b="0" dirty="0">
                <a:solidFill>
                  <a:srgbClr val="002060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）</a:t>
            </a:r>
            <a:endParaRPr lang="en-US" altLang="zh-CN" sz="1500" b="0" dirty="0">
              <a:solidFill>
                <a:srgbClr val="00206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lang="zh-CN" altLang="en-US" sz="1500" b="0" dirty="0">
                <a:solidFill>
                  <a:srgbClr val="002060"/>
                </a:solidFill>
                <a:latin typeface="Microsoft YaHei" charset="-122"/>
                <a:ea typeface="Microsoft YaHei" charset="-122"/>
                <a:cs typeface="Microsoft YaHei" charset="-122"/>
              </a:rPr>
              <a:t>   聚类（</a:t>
            </a:r>
            <a:r>
              <a:rPr lang="en-US" altLang="zh-CN" sz="1500" b="0" dirty="0">
                <a:solidFill>
                  <a:srgbClr val="002060"/>
                </a:solidFill>
                <a:latin typeface="Microsoft YaHei" charset="-122"/>
                <a:ea typeface="Microsoft YaHei" charset="-122"/>
                <a:cs typeface="Microsoft YaHei" charset="-122"/>
              </a:rPr>
              <a:t>Clustering</a:t>
            </a:r>
            <a:r>
              <a:rPr lang="zh-CN" altLang="en-US" sz="1500" b="0" dirty="0">
                <a:solidFill>
                  <a:srgbClr val="002060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）</a:t>
            </a:r>
            <a:endParaRPr lang="en-US" altLang="zh-CN" sz="1500" b="0" dirty="0">
              <a:solidFill>
                <a:srgbClr val="00206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lang="zh-CN" altLang="en-US" sz="1500" b="0" dirty="0">
                <a:solidFill>
                  <a:srgbClr val="002060"/>
                </a:solidFill>
                <a:latin typeface="Microsoft YaHei" charset="-122"/>
                <a:ea typeface="Microsoft YaHei" charset="-122"/>
                <a:cs typeface="Microsoft YaHei" charset="-122"/>
              </a:rPr>
              <a:t>   数据降维（</a:t>
            </a:r>
            <a:r>
              <a:rPr lang="en-US" altLang="zh-CN" sz="1500" b="0" dirty="0">
                <a:solidFill>
                  <a:srgbClr val="002060"/>
                </a:solidFill>
                <a:latin typeface="Microsoft YaHei" charset="-122"/>
                <a:ea typeface="Microsoft YaHei" charset="-122"/>
                <a:cs typeface="Microsoft YaHei" charset="-122"/>
              </a:rPr>
              <a:t> Dimensionality reduction </a:t>
            </a:r>
            <a:r>
              <a:rPr lang="zh-CN" altLang="en-US" sz="1500" b="0" dirty="0">
                <a:solidFill>
                  <a:srgbClr val="002060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）</a:t>
            </a:r>
            <a:endParaRPr lang="en-US" altLang="zh-CN" sz="1500" b="0" dirty="0">
              <a:solidFill>
                <a:srgbClr val="00206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lang="zh-CN" altLang="en-US" sz="1500" b="0" dirty="0">
                <a:solidFill>
                  <a:srgbClr val="002060"/>
                </a:solidFill>
                <a:latin typeface="Microsoft YaHei" charset="-122"/>
                <a:ea typeface="Microsoft YaHei" charset="-122"/>
                <a:cs typeface="Microsoft YaHei" charset="-122"/>
              </a:rPr>
              <a:t>   </a:t>
            </a:r>
            <a:endParaRPr lang="en-US" altLang="zh-CN" sz="1500" b="0" dirty="0">
              <a:solidFill>
                <a:srgbClr val="00206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lang="zh-CN" altLang="en-US" sz="1500" b="0" dirty="0">
                <a:solidFill>
                  <a:srgbClr val="002060"/>
                </a:solidFill>
                <a:latin typeface="Microsoft YaHei" charset="-122"/>
                <a:ea typeface="Microsoft YaHei" charset="-122"/>
                <a:cs typeface="Microsoft YaHei" charset="-122"/>
              </a:rPr>
              <a:t>   模型选择（</a:t>
            </a:r>
            <a:r>
              <a:rPr lang="en-US" altLang="zh-CN" sz="1500" b="0" dirty="0">
                <a:solidFill>
                  <a:srgbClr val="002060"/>
                </a:solidFill>
                <a:latin typeface="Microsoft YaHei" charset="-122"/>
                <a:ea typeface="Microsoft YaHei" charset="-122"/>
                <a:cs typeface="Microsoft YaHei" charset="-122"/>
              </a:rPr>
              <a:t>Model Selection</a:t>
            </a:r>
            <a:r>
              <a:rPr lang="zh-CN" altLang="en-US" sz="1500" b="0" dirty="0">
                <a:solidFill>
                  <a:srgbClr val="002060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）</a:t>
            </a:r>
            <a:endParaRPr lang="en-US" altLang="zh-CN" sz="1500" b="0" dirty="0">
              <a:solidFill>
                <a:srgbClr val="00206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lang="zh-CN" altLang="en-US" sz="1500" b="0" dirty="0">
                <a:solidFill>
                  <a:srgbClr val="002060"/>
                </a:solidFill>
                <a:latin typeface="Microsoft YaHei" charset="-122"/>
                <a:ea typeface="Microsoft YaHei" charset="-122"/>
                <a:cs typeface="Microsoft YaHei" charset="-122"/>
              </a:rPr>
              <a:t>   数据预处理（</a:t>
            </a:r>
            <a:r>
              <a:rPr lang="en-US" altLang="zh-CN" sz="1500" b="0" dirty="0">
                <a:solidFill>
                  <a:srgbClr val="002060"/>
                </a:solidFill>
                <a:latin typeface="Microsoft YaHei" charset="-122"/>
                <a:ea typeface="Microsoft YaHei" charset="-122"/>
                <a:cs typeface="Microsoft YaHei" charset="-122"/>
              </a:rPr>
              <a:t>Preprocessing</a:t>
            </a:r>
            <a:r>
              <a:rPr lang="zh-CN" altLang="en-US" sz="1500" b="0" dirty="0">
                <a:solidFill>
                  <a:srgbClr val="002060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）</a:t>
            </a:r>
          </a:p>
        </p:txBody>
      </p:sp>
      <p:pic>
        <p:nvPicPr>
          <p:cNvPr id="13" name="Picture 2" descr="og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0734" y="208857"/>
            <a:ext cx="2024666" cy="733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/>
          <p:cNvSpPr/>
          <p:nvPr/>
        </p:nvSpPr>
        <p:spPr>
          <a:xfrm>
            <a:off x="35064" y="5652585"/>
            <a:ext cx="377539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0" dirty="0">
                <a:solidFill>
                  <a:srgbClr val="00206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各种机器学习算法</a:t>
            </a:r>
            <a:r>
              <a:rPr lang="zh-CN" altLang="en-US" b="0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有统一的接口</a:t>
            </a:r>
            <a:endParaRPr lang="zh-CN" altLang="en-US" b="0" dirty="0">
              <a:solidFill>
                <a:srgbClr val="C00000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4572000" y="5217324"/>
            <a:ext cx="4250018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500" b="0" dirty="0">
                <a:solidFill>
                  <a:srgbClr val="00206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官网： </a:t>
            </a:r>
            <a:r>
              <a:rPr lang="en-US" altLang="zh-CN" sz="1500" b="0" dirty="0">
                <a:solidFill>
                  <a:srgbClr val="002060"/>
                </a:solidFill>
                <a:latin typeface="Microsoft YaHei" charset="-122"/>
                <a:ea typeface="Microsoft YaHei" charset="-122"/>
                <a:cs typeface="Microsoft YaHei" charset="-122"/>
                <a:hlinkClick r:id="rId6"/>
              </a:rPr>
              <a:t>http://scikit-learn.org/stable/</a:t>
            </a:r>
            <a:endParaRPr lang="en-US" altLang="zh-CN" sz="1500" b="0" dirty="0">
              <a:solidFill>
                <a:srgbClr val="00206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4572000" y="5560379"/>
            <a:ext cx="486054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500" b="0" dirty="0">
                <a:solidFill>
                  <a:srgbClr val="002060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中文版用户手册：http://sklearn.apachecn.org/cn/0.19.0/</a:t>
            </a:r>
          </a:p>
        </p:txBody>
      </p:sp>
    </p:spTree>
    <p:extLst>
      <p:ext uri="{BB962C8B-B14F-4D97-AF65-F5344CB8AC3E}">
        <p14:creationId xmlns:p14="http://schemas.microsoft.com/office/powerpoint/2010/main" val="1447229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822"/>
    </mc:Choice>
    <mc:Fallback xmlns="">
      <p:transition spd="slow" advTm="62822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3" name="Picture 9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839787"/>
            <a:ext cx="9144000" cy="21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itle 1"/>
          <p:cNvSpPr txBox="1">
            <a:spLocks/>
          </p:cNvSpPr>
          <p:nvPr/>
        </p:nvSpPr>
        <p:spPr bwMode="auto">
          <a:xfrm>
            <a:off x="611188" y="292100"/>
            <a:ext cx="8075612" cy="6540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l" eaLnBrk="1" hangingPunct="1">
              <a:defRPr/>
            </a:pPr>
            <a:r>
              <a:rPr lang="zh-CN" altLang="en-US" sz="3200" kern="0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常用深度学习框架</a:t>
            </a:r>
            <a:endParaRPr lang="zh-CN" altLang="en-US" sz="3200" kern="0" dirty="0">
              <a:solidFill>
                <a:srgbClr val="C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6" name="Picture 6" descr="http://cdn.geekwire.com/wp-content/uploads/2015/11/google-Tensor-Flow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5386" y="1878609"/>
            <a:ext cx="1618734" cy="1319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http://deeplearning.net/software/theano/_static/theano_logo_allblue_200x4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792" y="4908572"/>
            <a:ext cx="2086342" cy="479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 descr="http://devblogs.nvidia.com/parallelforall/wp-content/uploads/sites/3/2015/03/torch_lstm_thumb-179x115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6448" y="2042500"/>
            <a:ext cx="1637367" cy="1051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https://developer.nvidia.com/sites/default/files/akamai/cuda/images/deeplearning/caffe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3248" y="3695380"/>
            <a:ext cx="1560169" cy="1053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8" descr="https://developer.nvidia.com/sites/default/files/akamai/cuda/images/deeplearning/cntk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3136" y="3580509"/>
            <a:ext cx="1670545" cy="1127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圖片 2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60986" y="4845760"/>
            <a:ext cx="1540523" cy="579342"/>
          </a:xfrm>
          <a:prstGeom prst="rect">
            <a:avLst/>
          </a:prstGeom>
        </p:spPr>
      </p:pic>
      <p:pic>
        <p:nvPicPr>
          <p:cNvPr id="32" name="Picture 2" descr="スクリーンショット 2016-05-24 午後4.01.50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5917" y="4842109"/>
            <a:ext cx="2737407" cy="612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" descr="ãpytorchãçåçæå°çµæ">
            <a:extLst>
              <a:ext uri="{FF2B5EF4-FFF2-40B4-BE49-F238E27FC236}">
                <a16:creationId xmlns="" xmlns:a16="http://schemas.microsoft.com/office/drawing/2014/main" id="{009ACBC8-CBAD-4957-A1AE-9CA0996A1C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132856"/>
            <a:ext cx="4095750" cy="1114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2899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822"/>
    </mc:Choice>
    <mc:Fallback xmlns="">
      <p:transition spd="slow" advTm="62822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3" name="Picture 9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839787"/>
            <a:ext cx="9144000" cy="21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itle 1"/>
          <p:cNvSpPr txBox="1">
            <a:spLocks/>
          </p:cNvSpPr>
          <p:nvPr/>
        </p:nvSpPr>
        <p:spPr bwMode="auto">
          <a:xfrm>
            <a:off x="611188" y="292100"/>
            <a:ext cx="8075612" cy="6540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l" eaLnBrk="1" hangingPunct="1">
              <a:defRPr/>
            </a:pPr>
            <a:r>
              <a:rPr lang="en-US" altLang="zh-CN" sz="3200" kern="0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sz="3200" kern="0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3200" kern="0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IDE</a:t>
            </a:r>
            <a:endParaRPr lang="zh-CN" altLang="en-US" sz="3200" kern="0" dirty="0">
              <a:solidFill>
                <a:srgbClr val="00206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188" y="1493837"/>
            <a:ext cx="6093815" cy="2589502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921791" y="4524664"/>
            <a:ext cx="547260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https://</a:t>
            </a:r>
            <a:r>
              <a:rPr lang="en-US" altLang="zh-CN" dirty="0" err="1"/>
              <a:t>www.jetbrains.com</a:t>
            </a:r>
            <a:r>
              <a:rPr lang="en-US" altLang="zh-CN" dirty="0"/>
              <a:t>/</a:t>
            </a:r>
            <a:r>
              <a:rPr lang="en-US" altLang="zh-CN" dirty="0" err="1"/>
              <a:t>pycharm</a:t>
            </a:r>
            <a:r>
              <a:rPr lang="en-US" altLang="zh-CN" dirty="0"/>
              <a:t>/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467544" y="987365"/>
            <a:ext cx="14670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0" smtClean="0">
                <a:solidFill>
                  <a:srgbClr val="34495E"/>
                </a:solidFill>
                <a:latin typeface="Source Sans Pro" charset="0"/>
              </a:rPr>
              <a:t>社区版</a:t>
            </a:r>
            <a:r>
              <a:rPr lang="zh-CN" altLang="en-US" b="0">
                <a:solidFill>
                  <a:srgbClr val="34495E"/>
                </a:solidFill>
                <a:latin typeface="Source Sans Pro" charset="0"/>
              </a:rPr>
              <a:t>免费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74453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822"/>
    </mc:Choice>
    <mc:Fallback xmlns="">
      <p:transition spd="slow" advTm="62822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3" name="Picture 9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839787"/>
            <a:ext cx="9144000" cy="21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itle 1"/>
          <p:cNvSpPr txBox="1">
            <a:spLocks/>
          </p:cNvSpPr>
          <p:nvPr/>
        </p:nvSpPr>
        <p:spPr bwMode="auto">
          <a:xfrm>
            <a:off x="632892" y="292099"/>
            <a:ext cx="8075612" cy="6540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l" eaLnBrk="1" hangingPunct="1">
              <a:defRPr/>
            </a:pPr>
            <a:r>
              <a:rPr kumimoji="1" lang="zh-CN" altLang="en-US" sz="3200" dirty="0" smtClean="0">
                <a:solidFill>
                  <a:srgbClr val="00206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本章总节</a:t>
            </a:r>
            <a:endParaRPr lang="zh-CN" altLang="en-US" sz="3200" kern="0" dirty="0">
              <a:solidFill>
                <a:srgbClr val="00206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83370" y="951410"/>
            <a:ext cx="8574656" cy="67403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20000"/>
              </a:lnSpc>
              <a:buFont typeface="Wingdings" charset="2"/>
              <a:buChar char="n"/>
            </a:pPr>
            <a:r>
              <a:rPr kumimoji="1" lang="zh-CN" altLang="en-US" b="0" dirty="0" smtClean="0">
                <a:solidFill>
                  <a:srgbClr val="00206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机器学习：从数据中学习</a:t>
            </a:r>
            <a:endParaRPr kumimoji="1" lang="en-US" altLang="zh-CN" b="0" dirty="0" smtClean="0">
              <a:solidFill>
                <a:srgbClr val="00206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457200" indent="-457200">
              <a:lnSpc>
                <a:spcPct val="120000"/>
              </a:lnSpc>
              <a:buFont typeface="Wingdings" charset="2"/>
              <a:buChar char="n"/>
            </a:pPr>
            <a:r>
              <a:rPr kumimoji="1" lang="zh-CN" altLang="en-US" b="0" dirty="0" smtClean="0">
                <a:solidFill>
                  <a:srgbClr val="00206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机器学习任务的分类：监督学习、无监督学习、强化学习</a:t>
            </a:r>
            <a:endParaRPr kumimoji="1" lang="en-US" altLang="zh-CN" b="0" dirty="0" smtClean="0">
              <a:solidFill>
                <a:srgbClr val="00206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457200" indent="-457200">
              <a:lnSpc>
                <a:spcPct val="120000"/>
              </a:lnSpc>
              <a:buFont typeface="Wingdings" charset="2"/>
              <a:buChar char="n"/>
            </a:pPr>
            <a:r>
              <a:rPr kumimoji="1" lang="zh-CN" altLang="en-US" b="0" dirty="0" smtClean="0">
                <a:solidFill>
                  <a:srgbClr val="00206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机器学习三要素：</a:t>
            </a:r>
            <a:endParaRPr kumimoji="1" lang="en-US" altLang="zh-CN" b="0" dirty="0" smtClean="0">
              <a:solidFill>
                <a:srgbClr val="00206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914400" lvl="1" indent="-457200">
              <a:lnSpc>
                <a:spcPct val="120000"/>
              </a:lnSpc>
              <a:buFont typeface="Wingdings" charset="2"/>
              <a:buChar char="n"/>
            </a:pPr>
            <a:r>
              <a:rPr kumimoji="1" lang="zh-CN" altLang="en-US" b="0" dirty="0" smtClean="0">
                <a:solidFill>
                  <a:srgbClr val="00206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函数集合</a:t>
            </a:r>
            <a:endParaRPr kumimoji="1" lang="en-US" altLang="zh-CN" b="0" dirty="0" smtClean="0">
              <a:solidFill>
                <a:srgbClr val="00206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914400" lvl="1" indent="-457200">
              <a:lnSpc>
                <a:spcPct val="120000"/>
              </a:lnSpc>
              <a:buFont typeface="Wingdings" charset="2"/>
              <a:buChar char="n"/>
            </a:pPr>
            <a:r>
              <a:rPr kumimoji="1" lang="zh-CN" altLang="en-US" b="0" dirty="0" smtClean="0">
                <a:solidFill>
                  <a:srgbClr val="002060"/>
                </a:solidFill>
                <a:latin typeface="Microsoft YaHei" charset="-122"/>
                <a:ea typeface="Microsoft YaHei" charset="-122"/>
                <a:cs typeface="Microsoft YaHei" charset="-122"/>
              </a:rPr>
              <a:t>目标函数：损失函数、正则项（过拟合</a:t>
            </a:r>
            <a:r>
              <a:rPr kumimoji="1" lang="en-US" altLang="zh-CN" b="0" dirty="0" smtClean="0">
                <a:solidFill>
                  <a:srgbClr val="002060"/>
                </a:solidFill>
                <a:latin typeface="Microsoft YaHei" charset="-122"/>
                <a:ea typeface="Microsoft YaHei" charset="-122"/>
                <a:cs typeface="Microsoft YaHei" charset="-122"/>
              </a:rPr>
              <a:t>/</a:t>
            </a:r>
            <a:r>
              <a:rPr kumimoji="1" lang="zh-CN" altLang="en-US" b="0" dirty="0" smtClean="0">
                <a:solidFill>
                  <a:srgbClr val="00206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欠拟合</a:t>
            </a:r>
            <a:r>
              <a:rPr kumimoji="1" lang="en-US" altLang="zh-CN" b="0" dirty="0" smtClean="0">
                <a:solidFill>
                  <a:srgbClr val="002060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en-US" altLang="zh-CN" b="0" dirty="0" smtClean="0">
                <a:solidFill>
                  <a:srgbClr val="002060"/>
                </a:solidFill>
                <a:latin typeface="Microsoft YaHei" charset="-122"/>
                <a:ea typeface="Microsoft YaHei" charset="-122"/>
                <a:cs typeface="Microsoft YaHei" charset="-122"/>
                <a:sym typeface="Wingdings"/>
              </a:rPr>
              <a:t> </a:t>
            </a:r>
            <a:r>
              <a:rPr kumimoji="1" lang="zh-CN" altLang="en-US" b="0" dirty="0" smtClean="0">
                <a:solidFill>
                  <a:srgbClr val="002060"/>
                </a:solidFill>
                <a:latin typeface="Microsoft YaHei" charset="-122"/>
                <a:ea typeface="Microsoft YaHei" charset="-122"/>
                <a:cs typeface="Microsoft YaHei" charset="-122"/>
                <a:sym typeface="Wingdings"/>
              </a:rPr>
              <a:t>模型性能评估</a:t>
            </a:r>
            <a:r>
              <a:rPr kumimoji="1" lang="en-US" altLang="zh-CN" b="0" dirty="0" smtClean="0">
                <a:solidFill>
                  <a:srgbClr val="002060"/>
                </a:solidFill>
                <a:latin typeface="Microsoft YaHei" charset="-122"/>
                <a:ea typeface="Microsoft YaHei" charset="-122"/>
                <a:cs typeface="Microsoft YaHei" charset="-122"/>
                <a:sym typeface="Wingdings"/>
              </a:rPr>
              <a:t>/</a:t>
            </a:r>
            <a:r>
              <a:rPr kumimoji="1" lang="zh-CN" altLang="en-US" b="0" dirty="0" smtClean="0">
                <a:solidFill>
                  <a:srgbClr val="002060"/>
                </a:solidFill>
                <a:latin typeface="Microsoft YaHei" charset="-122"/>
                <a:ea typeface="Microsoft YaHei" charset="-122"/>
                <a:cs typeface="Microsoft YaHei" charset="-122"/>
                <a:sym typeface="Wingdings"/>
              </a:rPr>
              <a:t>超参数调优</a:t>
            </a:r>
            <a:r>
              <a:rPr kumimoji="1" lang="zh-CN" altLang="en-US" b="0" dirty="0" smtClean="0">
                <a:solidFill>
                  <a:srgbClr val="002060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）</a:t>
            </a:r>
            <a:endParaRPr kumimoji="1" lang="en-US" altLang="zh-CN" b="0" dirty="0" smtClean="0">
              <a:solidFill>
                <a:srgbClr val="00206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914400" lvl="1" indent="-457200">
              <a:lnSpc>
                <a:spcPct val="120000"/>
              </a:lnSpc>
              <a:buFont typeface="Wingdings" charset="2"/>
              <a:buChar char="n"/>
            </a:pPr>
            <a:r>
              <a:rPr kumimoji="1" lang="zh-CN" altLang="en-US" b="0" dirty="0" smtClean="0">
                <a:solidFill>
                  <a:srgbClr val="002060"/>
                </a:solidFill>
                <a:latin typeface="Microsoft YaHei" charset="-122"/>
                <a:ea typeface="Microsoft YaHei" charset="-122"/>
                <a:cs typeface="Microsoft YaHei" charset="-122"/>
              </a:rPr>
              <a:t>优化</a:t>
            </a:r>
            <a:endParaRPr kumimoji="1" lang="en-US" altLang="zh-CN" b="0" dirty="0" smtClean="0">
              <a:solidFill>
                <a:srgbClr val="00206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457200" indent="-457200">
              <a:lnSpc>
                <a:spcPct val="120000"/>
              </a:lnSpc>
              <a:buFont typeface="Wingdings" charset="2"/>
              <a:buChar char="n"/>
            </a:pPr>
            <a:r>
              <a:rPr kumimoji="1" lang="zh-CN" altLang="en-US" b="0" dirty="0" smtClean="0">
                <a:solidFill>
                  <a:srgbClr val="00206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模型性能评估：验证集</a:t>
            </a:r>
            <a:endParaRPr kumimoji="1" lang="en-US" altLang="zh-CN" b="0" dirty="0" smtClean="0">
              <a:solidFill>
                <a:srgbClr val="00206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914400" lvl="1" indent="-457200">
              <a:lnSpc>
                <a:spcPct val="120000"/>
              </a:lnSpc>
              <a:buFont typeface="Wingdings" charset="2"/>
              <a:buChar char="n"/>
            </a:pPr>
            <a:r>
              <a:rPr kumimoji="1" lang="zh-CN" altLang="en-US" b="0" dirty="0" smtClean="0">
                <a:solidFill>
                  <a:srgbClr val="002060"/>
                </a:solidFill>
                <a:latin typeface="Microsoft YaHei" charset="-122"/>
                <a:ea typeface="Microsoft YaHei" charset="-122"/>
                <a:cs typeface="Microsoft YaHei" charset="-122"/>
              </a:rPr>
              <a:t>留出法</a:t>
            </a:r>
            <a:endParaRPr kumimoji="1" lang="en-US" altLang="zh-CN" b="0" dirty="0" smtClean="0">
              <a:solidFill>
                <a:srgbClr val="00206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914400" lvl="1" indent="-457200">
              <a:lnSpc>
                <a:spcPct val="120000"/>
              </a:lnSpc>
              <a:buFont typeface="Wingdings" charset="2"/>
              <a:buChar char="n"/>
            </a:pPr>
            <a:r>
              <a:rPr kumimoji="1" lang="zh-CN" altLang="en-US" b="0" dirty="0" smtClean="0">
                <a:solidFill>
                  <a:srgbClr val="002060"/>
                </a:solidFill>
                <a:latin typeface="Microsoft YaHei" charset="-122"/>
                <a:ea typeface="Microsoft YaHei" charset="-122"/>
                <a:cs typeface="Microsoft YaHei" charset="-122"/>
              </a:rPr>
              <a:t>交叉验证</a:t>
            </a:r>
            <a:endParaRPr kumimoji="1" lang="en-US" altLang="zh-CN" b="0" dirty="0" smtClean="0">
              <a:solidFill>
                <a:srgbClr val="00206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457200" indent="-457200">
              <a:lnSpc>
                <a:spcPct val="120000"/>
              </a:lnSpc>
              <a:buFont typeface="Wingdings" charset="2"/>
              <a:buChar char="n"/>
            </a:pPr>
            <a:r>
              <a:rPr kumimoji="1" lang="zh-CN" altLang="en-US" b="0" dirty="0" smtClean="0">
                <a:solidFill>
                  <a:srgbClr val="00206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模型超参数搜索范围：网格搜索、随机搜索</a:t>
            </a:r>
            <a:endParaRPr kumimoji="1" lang="en-US" altLang="zh-CN" b="0" dirty="0" smtClean="0">
              <a:solidFill>
                <a:srgbClr val="00206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457200" indent="-457200">
              <a:lnSpc>
                <a:spcPct val="120000"/>
              </a:lnSpc>
              <a:buFont typeface="Wingdings" charset="2"/>
              <a:buChar char="n"/>
            </a:pPr>
            <a:r>
              <a:rPr kumimoji="1" lang="zh-CN" altLang="en-US" b="0" dirty="0" smtClean="0">
                <a:solidFill>
                  <a:srgbClr val="00206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机器学习平台</a:t>
            </a:r>
            <a:endParaRPr kumimoji="1" lang="en-US" altLang="zh-CN" b="0" dirty="0" smtClean="0">
              <a:solidFill>
                <a:srgbClr val="00206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914400" lvl="1" indent="-457200">
              <a:lnSpc>
                <a:spcPct val="120000"/>
              </a:lnSpc>
              <a:buFont typeface="Wingdings" charset="2"/>
              <a:buChar char="n"/>
            </a:pPr>
            <a:r>
              <a:rPr kumimoji="1" lang="zh-CN" altLang="en-US" b="0" dirty="0" smtClean="0">
                <a:solidFill>
                  <a:srgbClr val="002060"/>
                </a:solidFill>
                <a:latin typeface="Microsoft YaHei" charset="-122"/>
                <a:ea typeface="Microsoft YaHei" charset="-122"/>
                <a:cs typeface="Microsoft YaHei" charset="-122"/>
              </a:rPr>
              <a:t>传统机器学习模型：</a:t>
            </a:r>
            <a:r>
              <a:rPr kumimoji="1" lang="en-US" altLang="zh-CN" b="0" dirty="0" err="1" smtClean="0">
                <a:solidFill>
                  <a:srgbClr val="002060"/>
                </a:solidFill>
                <a:latin typeface="Microsoft YaHei" charset="-122"/>
                <a:ea typeface="Microsoft YaHei" charset="-122"/>
                <a:cs typeface="Microsoft YaHei" charset="-122"/>
              </a:rPr>
              <a:t>sklearn</a:t>
            </a:r>
            <a:endParaRPr kumimoji="1" lang="en-US" altLang="zh-CN" b="0" dirty="0" smtClean="0">
              <a:solidFill>
                <a:srgbClr val="00206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914400" lvl="1" indent="-457200">
              <a:lnSpc>
                <a:spcPct val="120000"/>
              </a:lnSpc>
              <a:buFont typeface="Wingdings" charset="2"/>
              <a:buChar char="n"/>
            </a:pPr>
            <a:r>
              <a:rPr kumimoji="1" lang="zh-CN" altLang="en-US" b="0" dirty="0" smtClean="0">
                <a:solidFill>
                  <a:srgbClr val="00206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深度学习模型：</a:t>
            </a:r>
            <a:r>
              <a:rPr kumimoji="1" lang="en-US" altLang="zh-CN" b="0" dirty="0" err="1" smtClean="0">
                <a:solidFill>
                  <a:srgbClr val="002060"/>
                </a:solidFill>
                <a:latin typeface="Microsoft YaHei" charset="-122"/>
                <a:ea typeface="Microsoft YaHei" charset="-122"/>
                <a:cs typeface="Microsoft YaHei" charset="-122"/>
              </a:rPr>
              <a:t>Tensorflow</a:t>
            </a:r>
            <a:r>
              <a:rPr kumimoji="1" lang="en-US" altLang="zh-CN" b="0" dirty="0" smtClean="0">
                <a:solidFill>
                  <a:srgbClr val="002060"/>
                </a:solidFill>
                <a:latin typeface="Microsoft YaHei" charset="-122"/>
                <a:ea typeface="Microsoft YaHei" charset="-122"/>
                <a:cs typeface="Microsoft YaHei" charset="-122"/>
              </a:rPr>
              <a:t>/</a:t>
            </a:r>
            <a:r>
              <a:rPr kumimoji="1" lang="en-US" altLang="zh-CN" b="0" dirty="0" err="1" smtClean="0">
                <a:solidFill>
                  <a:srgbClr val="002060"/>
                </a:solidFill>
                <a:latin typeface="Microsoft YaHei" charset="-122"/>
                <a:ea typeface="Microsoft YaHei" charset="-122"/>
                <a:cs typeface="Microsoft YaHei" charset="-122"/>
              </a:rPr>
              <a:t>Keras</a:t>
            </a:r>
            <a:r>
              <a:rPr kumimoji="1" lang="zh-CN" altLang="en-US" b="0" dirty="0" smtClean="0">
                <a:solidFill>
                  <a:srgbClr val="002060"/>
                </a:solidFill>
                <a:latin typeface="Microsoft YaHei" charset="-122"/>
                <a:ea typeface="Microsoft YaHei" charset="-122"/>
                <a:cs typeface="Microsoft YaHei" charset="-122"/>
              </a:rPr>
              <a:t>、</a:t>
            </a:r>
            <a:r>
              <a:rPr kumimoji="1" lang="en-US" altLang="zh-CN" b="0" dirty="0" err="1" smtClean="0">
                <a:solidFill>
                  <a:srgbClr val="002060"/>
                </a:solidFill>
                <a:latin typeface="Microsoft YaHei" charset="-122"/>
                <a:ea typeface="Microsoft YaHei" charset="-122"/>
                <a:cs typeface="Microsoft YaHei" charset="-122"/>
              </a:rPr>
              <a:t>PyTorch</a:t>
            </a:r>
            <a:r>
              <a:rPr kumimoji="1" lang="zh-CN" altLang="en-US" b="0" dirty="0" smtClean="0">
                <a:solidFill>
                  <a:srgbClr val="002060"/>
                </a:solidFill>
                <a:latin typeface="Microsoft YaHei" charset="-122"/>
                <a:ea typeface="Microsoft YaHei" charset="-122"/>
                <a:cs typeface="Microsoft YaHei" charset="-122"/>
              </a:rPr>
              <a:t>、</a:t>
            </a:r>
            <a:r>
              <a:rPr kumimoji="1" lang="mr-IN" altLang="zh-CN" b="0" dirty="0" smtClean="0">
                <a:solidFill>
                  <a:srgbClr val="002060"/>
                </a:solidFill>
                <a:latin typeface="Microsoft YaHei" charset="-122"/>
                <a:ea typeface="Microsoft YaHei" charset="-122"/>
                <a:cs typeface="Microsoft YaHei" charset="-122"/>
              </a:rPr>
              <a:t>…</a:t>
            </a:r>
            <a:endParaRPr kumimoji="1" lang="en-US" altLang="zh-CN" b="0" dirty="0" smtClean="0">
              <a:solidFill>
                <a:srgbClr val="00206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457200" indent="-457200">
              <a:lnSpc>
                <a:spcPct val="120000"/>
              </a:lnSpc>
              <a:buFont typeface="Wingdings" charset="2"/>
              <a:buChar char="n"/>
            </a:pPr>
            <a:r>
              <a:rPr kumimoji="1" lang="en-US" altLang="zh-CN" b="0" dirty="0" smtClean="0">
                <a:solidFill>
                  <a:srgbClr val="002060"/>
                </a:solidFill>
                <a:latin typeface="Microsoft YaHei" charset="-122"/>
                <a:ea typeface="Microsoft YaHei" charset="-122"/>
                <a:cs typeface="Microsoft YaHei" charset="-122"/>
              </a:rPr>
              <a:t>Python</a:t>
            </a:r>
            <a:r>
              <a:rPr kumimoji="1" lang="zh-CN" altLang="en-US" b="0" dirty="0" smtClean="0">
                <a:solidFill>
                  <a:srgbClr val="002060"/>
                </a:solidFill>
                <a:latin typeface="Microsoft YaHei" charset="-122"/>
                <a:ea typeface="Microsoft YaHei" charset="-122"/>
                <a:cs typeface="Microsoft YaHei" charset="-122"/>
              </a:rPr>
              <a:t>集成开发环境：</a:t>
            </a:r>
            <a:r>
              <a:rPr kumimoji="1" lang="en-US" altLang="zh-CN" b="0" dirty="0" err="1" smtClean="0">
                <a:solidFill>
                  <a:srgbClr val="002060"/>
                </a:solidFill>
                <a:latin typeface="Microsoft YaHei" charset="-122"/>
                <a:ea typeface="Microsoft YaHei" charset="-122"/>
                <a:cs typeface="Microsoft YaHei" charset="-122"/>
              </a:rPr>
              <a:t>PyCharm</a:t>
            </a:r>
            <a:endParaRPr kumimoji="1" lang="en-US" altLang="zh-CN" b="0" dirty="0" smtClean="0">
              <a:solidFill>
                <a:srgbClr val="00206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457200" indent="-457200">
              <a:lnSpc>
                <a:spcPct val="120000"/>
              </a:lnSpc>
              <a:buFont typeface="Wingdings" charset="2"/>
              <a:buChar char="n"/>
            </a:pPr>
            <a:r>
              <a:rPr kumimoji="1" lang="zh-CN" altLang="en-US" b="0" dirty="0" smtClean="0">
                <a:solidFill>
                  <a:srgbClr val="002060"/>
                </a:solidFill>
                <a:latin typeface="Microsoft YaHei" charset="-122"/>
                <a:ea typeface="Microsoft YaHei" charset="-122"/>
                <a:cs typeface="Microsoft YaHei" charset="-122"/>
              </a:rPr>
              <a:t>课程学习案例环境：</a:t>
            </a:r>
            <a:r>
              <a:rPr kumimoji="1" lang="en-US" altLang="zh-CN" b="0" dirty="0" smtClean="0">
                <a:solidFill>
                  <a:srgbClr val="002060"/>
                </a:solidFill>
                <a:latin typeface="Microsoft YaHei" charset="-122"/>
                <a:ea typeface="Microsoft YaHei" charset="-122"/>
                <a:cs typeface="Microsoft YaHei" charset="-122"/>
              </a:rPr>
              <a:t>Anaconda</a:t>
            </a:r>
          </a:p>
          <a:p>
            <a:pPr marL="914400" lvl="1" indent="-457200">
              <a:lnSpc>
                <a:spcPct val="120000"/>
              </a:lnSpc>
              <a:buFont typeface="Wingdings" charset="2"/>
              <a:buChar char="n"/>
            </a:pPr>
            <a:endParaRPr kumimoji="1" lang="en-US" altLang="zh-CN" b="0" dirty="0" smtClean="0">
              <a:solidFill>
                <a:srgbClr val="00206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914400" lvl="1" indent="-457200">
              <a:lnSpc>
                <a:spcPct val="120000"/>
              </a:lnSpc>
              <a:buFont typeface="Wingdings" charset="2"/>
              <a:buChar char="n"/>
            </a:pPr>
            <a:endParaRPr kumimoji="1" lang="en-US" altLang="zh-CN" b="0" dirty="0" smtClean="0">
              <a:solidFill>
                <a:srgbClr val="00206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54490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822"/>
    </mc:Choice>
    <mc:Fallback xmlns="">
      <p:transition spd="slow" advTm="62822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3" name="Picture 9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839787"/>
            <a:ext cx="9144000" cy="21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itle 1"/>
          <p:cNvSpPr txBox="1">
            <a:spLocks/>
          </p:cNvSpPr>
          <p:nvPr/>
        </p:nvSpPr>
        <p:spPr bwMode="auto">
          <a:xfrm>
            <a:off x="611188" y="292100"/>
            <a:ext cx="8075612" cy="6540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l" eaLnBrk="1" hangingPunct="1">
              <a:defRPr/>
            </a:pPr>
            <a:r>
              <a:rPr kumimoji="1" lang="en-US" altLang="zh-CN" sz="3200" dirty="0" err="1" smtClean="0">
                <a:solidFill>
                  <a:srgbClr val="002060"/>
                </a:solidFill>
                <a:latin typeface="Microsoft YaHei" charset="-122"/>
                <a:ea typeface="Microsoft YaHei" charset="-122"/>
                <a:cs typeface="Microsoft YaHei" charset="-122"/>
              </a:rPr>
              <a:t>sklearn</a:t>
            </a:r>
            <a:r>
              <a:rPr kumimoji="1" lang="zh-CN" altLang="en-US" sz="3200" dirty="0" smtClean="0">
                <a:solidFill>
                  <a:srgbClr val="002060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中的留</a:t>
            </a:r>
            <a:r>
              <a:rPr kumimoji="1" lang="zh-CN" altLang="en-US" sz="3200" dirty="0">
                <a:solidFill>
                  <a:srgbClr val="00206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出</a:t>
            </a:r>
            <a:r>
              <a:rPr kumimoji="1" lang="zh-CN" altLang="en-US" sz="3200" dirty="0" smtClean="0">
                <a:solidFill>
                  <a:srgbClr val="00206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法实现：</a:t>
            </a:r>
            <a:r>
              <a:rPr lang="en-US" altLang="zh-CN" sz="3200" b="0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sz="3200" b="0" dirty="0" err="1">
                <a:latin typeface="Microsoft YaHei" charset="-122"/>
                <a:ea typeface="Microsoft YaHei" charset="-122"/>
                <a:cs typeface="Microsoft YaHei" charset="-122"/>
              </a:rPr>
              <a:t>train_test_split</a:t>
            </a:r>
            <a:endParaRPr lang="zh-CN" altLang="en-US" sz="3200" kern="0" dirty="0">
              <a:solidFill>
                <a:srgbClr val="00206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603695" y="1078338"/>
            <a:ext cx="743907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800" dirty="0" err="1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sklearn.model_selection.train_test_split</a:t>
            </a:r>
            <a:r>
              <a:rPr lang="en-US" altLang="zh-CN" sz="1800" dirty="0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(</a:t>
            </a:r>
            <a:r>
              <a:rPr lang="en-US" altLang="zh-CN" sz="1800" i="1" dirty="0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*arrays</a:t>
            </a:r>
            <a:r>
              <a:rPr lang="en-US" altLang="zh-CN" sz="1800" dirty="0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, </a:t>
            </a:r>
            <a:r>
              <a:rPr lang="en-US" altLang="zh-CN" sz="1800" i="1" dirty="0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**options)</a:t>
            </a:r>
            <a:endParaRPr lang="zh-CN" altLang="en-US" sz="1800" dirty="0">
              <a:solidFill>
                <a:srgbClr val="09405E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376" y="1543148"/>
            <a:ext cx="5434004" cy="499715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/>
              <p:cNvSpPr/>
              <p:nvPr/>
            </p:nvSpPr>
            <p:spPr>
              <a:xfrm>
                <a:off x="5868144" y="1441978"/>
                <a:ext cx="1923540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1600" b="0" dirty="0" smtClean="0">
                    <a:solidFill>
                      <a:srgbClr val="09405E"/>
                    </a:solidFill>
                  </a:rPr>
                  <a:t>要划分的数据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1600" b="0" i="1">
                            <a:solidFill>
                              <a:srgbClr val="09405E"/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zh-CN" sz="1600" b="0" i="1">
                            <a:solidFill>
                              <a:srgbClr val="09405E"/>
                            </a:solidFill>
                            <a:latin typeface="Cambria Math" charset="0"/>
                          </a:rPr>
                          <m:t>𝑋</m:t>
                        </m:r>
                        <m:r>
                          <a:rPr lang="en-US" altLang="zh-CN" sz="1600" b="0" i="1">
                            <a:solidFill>
                              <a:srgbClr val="09405E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altLang="zh-CN" sz="1600" b="0" i="1">
                            <a:solidFill>
                              <a:srgbClr val="09405E"/>
                            </a:solidFill>
                            <a:latin typeface="Cambria Math" charset="0"/>
                          </a:rPr>
                          <m:t>𝑦</m:t>
                        </m:r>
                      </m:e>
                    </m:d>
                  </m:oMath>
                </a14:m>
                <a:endParaRPr lang="zh-CN" altLang="en-US" sz="1600" b="0" dirty="0">
                  <a:solidFill>
                    <a:srgbClr val="09405E"/>
                  </a:solidFill>
                </a:endParaRPr>
              </a:p>
            </p:txBody>
          </p:sp>
        </mc:Choice>
        <mc:Fallback xmlns=""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8144" y="1441978"/>
                <a:ext cx="1923540" cy="338554"/>
              </a:xfrm>
              <a:prstGeom prst="rect">
                <a:avLst/>
              </a:prstGeom>
              <a:blipFill rotWithShape="0">
                <a:blip r:embed="rId5"/>
                <a:stretch>
                  <a:fillRect l="-1905" t="-5455" b="-236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矩形 14"/>
          <p:cNvSpPr/>
          <p:nvPr/>
        </p:nvSpPr>
        <p:spPr>
          <a:xfrm>
            <a:off x="5868144" y="2054097"/>
            <a:ext cx="121058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b="0" smtClean="0">
                <a:solidFill>
                  <a:srgbClr val="09405E"/>
                </a:solidFill>
              </a:rPr>
              <a:t>验证集</a:t>
            </a:r>
            <a:r>
              <a:rPr lang="zh-CN" altLang="en-US" sz="1600" b="0">
                <a:solidFill>
                  <a:srgbClr val="09405E"/>
                </a:solidFill>
              </a:rPr>
              <a:t>大小</a:t>
            </a:r>
            <a:endParaRPr lang="zh-CN" altLang="en-US" sz="1600" b="0" dirty="0">
              <a:solidFill>
                <a:srgbClr val="09405E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5868144" y="3185365"/>
            <a:ext cx="121058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b="0" dirty="0">
                <a:solidFill>
                  <a:srgbClr val="09405E"/>
                </a:solidFill>
              </a:rPr>
              <a:t>训练集大小</a:t>
            </a:r>
          </a:p>
        </p:txBody>
      </p:sp>
      <p:sp>
        <p:nvSpPr>
          <p:cNvPr id="19" name="矩形 18"/>
          <p:cNvSpPr/>
          <p:nvPr/>
        </p:nvSpPr>
        <p:spPr>
          <a:xfrm>
            <a:off x="6060163" y="4171095"/>
            <a:ext cx="298782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b="0" dirty="0">
                <a:solidFill>
                  <a:srgbClr val="09405E"/>
                </a:solidFill>
              </a:rPr>
              <a:t>随机种子</a:t>
            </a:r>
            <a:r>
              <a:rPr lang="zh-CN" altLang="en-US" sz="1400" b="0" dirty="0" smtClean="0">
                <a:solidFill>
                  <a:srgbClr val="09405E"/>
                </a:solidFill>
              </a:rPr>
              <a:t>：</a:t>
            </a:r>
            <a:r>
              <a:rPr kumimoji="1" lang="zh-CN" altLang="en-US" sz="1400" b="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当</a:t>
            </a:r>
            <a:r>
              <a:rPr kumimoji="1" lang="zh-CN" altLang="en-US" sz="1400" b="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参数</a:t>
            </a:r>
            <a:r>
              <a:rPr lang="en-US" altLang="zh-CN" sz="1400" b="0" i="1" dirty="0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shuffle</a:t>
            </a:r>
            <a:r>
              <a:rPr lang="en-US" altLang="zh-CN" sz="1400" b="0" dirty="0" smtClean="0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==</a:t>
            </a:r>
            <a:r>
              <a:rPr lang="en-US" altLang="zh-CN" sz="1400" b="0" dirty="0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TRUE</a:t>
            </a:r>
            <a:r>
              <a:rPr kumimoji="1" lang="zh-CN" altLang="en-US" sz="1400" b="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时用到</a:t>
            </a:r>
            <a:r>
              <a:rPr lang="en-US" altLang="zh-CN" sz="1400" b="0" i="1" dirty="0" err="1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random_state</a:t>
            </a:r>
            <a:r>
              <a:rPr kumimoji="1" lang="zh-CN" altLang="en-US" sz="1400" b="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参数。如果随机种子不同，每次调用</a:t>
            </a:r>
            <a:r>
              <a:rPr lang="zh-CN" altLang="en-US" sz="1400" b="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交叉验证的到的数组分组不同。为了保证每次的划分结果一样，可以设置</a:t>
            </a:r>
            <a:r>
              <a:rPr lang="en-US" altLang="zh-CN" sz="1400" b="0" i="1" dirty="0" err="1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random_state</a:t>
            </a:r>
            <a:r>
              <a:rPr lang="zh-CN" altLang="en-US" sz="1400" b="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为某个整数。</a:t>
            </a:r>
            <a:endParaRPr lang="zh-CN" altLang="en-US" sz="1400" b="0" dirty="0">
              <a:solidFill>
                <a:srgbClr val="09405E"/>
              </a:solidFill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3492217" y="5173375"/>
            <a:ext cx="215956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b="0" dirty="0">
                <a:solidFill>
                  <a:srgbClr val="09405E"/>
                </a:solidFill>
              </a:rPr>
              <a:t>是否在划分数据之前洗牌</a:t>
            </a:r>
          </a:p>
        </p:txBody>
      </p:sp>
      <p:sp>
        <p:nvSpPr>
          <p:cNvPr id="22" name="矩形 21"/>
          <p:cNvSpPr/>
          <p:nvPr/>
        </p:nvSpPr>
        <p:spPr>
          <a:xfrm>
            <a:off x="5868143" y="5888952"/>
            <a:ext cx="3168353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b="0" dirty="0">
                <a:solidFill>
                  <a:srgbClr val="09405E"/>
                </a:solidFill>
              </a:rPr>
              <a:t>分层抽样。如果是分类数据，划分时训练集</a:t>
            </a:r>
            <a:r>
              <a:rPr lang="en-US" altLang="zh-CN" sz="1400" b="0" dirty="0">
                <a:solidFill>
                  <a:srgbClr val="09405E"/>
                </a:solidFill>
              </a:rPr>
              <a:t>/</a:t>
            </a:r>
            <a:r>
              <a:rPr lang="zh-CN" altLang="en-US" sz="1400" b="0" dirty="0">
                <a:solidFill>
                  <a:srgbClr val="09405E"/>
                </a:solidFill>
              </a:rPr>
              <a:t>校验集各个类别的样本比例相同</a:t>
            </a:r>
          </a:p>
        </p:txBody>
      </p:sp>
    </p:spTree>
    <p:extLst>
      <p:ext uri="{BB962C8B-B14F-4D97-AF65-F5344CB8AC3E}">
        <p14:creationId xmlns:p14="http://schemas.microsoft.com/office/powerpoint/2010/main" val="1029540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822"/>
    </mc:Choice>
    <mc:Fallback xmlns="">
      <p:transition spd="slow" advTm="62822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3" name="Picture 9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839787"/>
            <a:ext cx="9144000" cy="21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itle 1"/>
          <p:cNvSpPr txBox="1">
            <a:spLocks/>
          </p:cNvSpPr>
          <p:nvPr/>
        </p:nvSpPr>
        <p:spPr bwMode="auto">
          <a:xfrm>
            <a:off x="611188" y="292100"/>
            <a:ext cx="8075612" cy="6540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l" eaLnBrk="1" hangingPunct="1">
              <a:defRPr/>
            </a:pPr>
            <a:r>
              <a:rPr kumimoji="1" lang="zh-CN" altLang="en-US" sz="3200" dirty="0" smtClean="0">
                <a:solidFill>
                  <a:srgbClr val="002060"/>
                </a:solidFill>
                <a:latin typeface="Microsoft YaHei" charset="-122"/>
                <a:ea typeface="Microsoft YaHei" charset="-122"/>
                <a:cs typeface="Microsoft YaHei" charset="-122"/>
              </a:rPr>
              <a:t>例：留</a:t>
            </a:r>
            <a:r>
              <a:rPr kumimoji="1" lang="zh-CN" altLang="en-US" sz="3200" dirty="0">
                <a:solidFill>
                  <a:srgbClr val="00206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出</a:t>
            </a:r>
            <a:r>
              <a:rPr kumimoji="1" lang="zh-CN" altLang="en-US" sz="3200" dirty="0" smtClean="0">
                <a:solidFill>
                  <a:srgbClr val="00206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法</a:t>
            </a:r>
            <a:endParaRPr lang="zh-CN" altLang="en-US" sz="3200" kern="0" dirty="0">
              <a:solidFill>
                <a:srgbClr val="00206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463" y="3212976"/>
            <a:ext cx="9144000" cy="338940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040159"/>
            <a:ext cx="9144000" cy="197244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5022359" y="238263"/>
            <a:ext cx="412164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b="0" dirty="0">
                <a:solidFill>
                  <a:srgbClr val="002060"/>
                </a:solidFill>
                <a:latin typeface="Microsoft YaHei" charset="-122"/>
                <a:ea typeface="Microsoft YaHei" charset="-122"/>
                <a:cs typeface="Microsoft YaHei" charset="-122"/>
              </a:rPr>
              <a:t>鸢尾花分类：共</a:t>
            </a:r>
            <a:r>
              <a:rPr kumimoji="1" lang="en-US" altLang="zh-CN" b="0" dirty="0">
                <a:solidFill>
                  <a:srgbClr val="002060"/>
                </a:solidFill>
                <a:latin typeface="Microsoft YaHei" charset="-122"/>
                <a:ea typeface="Microsoft YaHei" charset="-122"/>
                <a:cs typeface="Microsoft YaHei" charset="-122"/>
              </a:rPr>
              <a:t>150</a:t>
            </a:r>
            <a:r>
              <a:rPr kumimoji="1" lang="zh-CN" altLang="en-US" b="0" dirty="0">
                <a:solidFill>
                  <a:srgbClr val="00206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样本、</a:t>
            </a:r>
            <a:r>
              <a:rPr kumimoji="1" lang="en-US" altLang="zh-CN" b="0" dirty="0">
                <a:solidFill>
                  <a:srgbClr val="002060"/>
                </a:solidFill>
                <a:latin typeface="Microsoft YaHei" charset="-122"/>
                <a:ea typeface="Microsoft YaHei" charset="-122"/>
                <a:cs typeface="Microsoft YaHei" charset="-122"/>
              </a:rPr>
              <a:t>3</a:t>
            </a:r>
            <a:r>
              <a:rPr kumimoji="1" lang="zh-CN" altLang="en-US" b="0" dirty="0">
                <a:solidFill>
                  <a:srgbClr val="002060"/>
                </a:solidFill>
                <a:latin typeface="Microsoft YaHei" charset="-122"/>
                <a:ea typeface="Microsoft YaHei" charset="-122"/>
                <a:cs typeface="Microsoft YaHei" charset="-122"/>
              </a:rPr>
              <a:t>种</a:t>
            </a:r>
            <a:r>
              <a:rPr kumimoji="1" lang="zh-CN" altLang="en-US" b="0" dirty="0" smtClean="0">
                <a:solidFill>
                  <a:srgbClr val="002060"/>
                </a:solidFill>
                <a:latin typeface="Microsoft YaHei" charset="-122"/>
                <a:ea typeface="Microsoft YaHei" charset="-122"/>
                <a:cs typeface="Microsoft YaHei" charset="-122"/>
              </a:rPr>
              <a:t>类别</a:t>
            </a:r>
            <a:endParaRPr kumimoji="1" lang="en-US" altLang="zh-CN" b="0" dirty="0" smtClean="0">
              <a:solidFill>
                <a:srgbClr val="00206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kumimoji="1" lang="zh-CN" altLang="en-US" b="0" dirty="0" smtClean="0">
                <a:solidFill>
                  <a:srgbClr val="00206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每个样本</a:t>
            </a:r>
            <a:r>
              <a:rPr kumimoji="1" lang="en-US" altLang="zh-CN" b="0" dirty="0" smtClean="0">
                <a:solidFill>
                  <a:srgbClr val="002060"/>
                </a:solidFill>
                <a:latin typeface="Microsoft YaHei" charset="-122"/>
                <a:ea typeface="Microsoft YaHei" charset="-122"/>
                <a:cs typeface="Microsoft YaHei" charset="-122"/>
              </a:rPr>
              <a:t>4</a:t>
            </a:r>
            <a:r>
              <a:rPr kumimoji="1" lang="zh-CN" altLang="en-US" b="0" dirty="0" smtClean="0">
                <a:solidFill>
                  <a:srgbClr val="002060"/>
                </a:solidFill>
                <a:latin typeface="Microsoft YaHei" charset="-122"/>
                <a:ea typeface="Microsoft YaHei" charset="-122"/>
                <a:cs typeface="Microsoft YaHei" charset="-122"/>
              </a:rPr>
              <a:t>维特征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43300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822"/>
    </mc:Choice>
    <mc:Fallback xmlns="">
      <p:transition spd="slow" advTm="62822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3" name="Picture 9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839787"/>
            <a:ext cx="9144000" cy="21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itle 1"/>
          <p:cNvSpPr txBox="1">
            <a:spLocks/>
          </p:cNvSpPr>
          <p:nvPr/>
        </p:nvSpPr>
        <p:spPr bwMode="auto">
          <a:xfrm>
            <a:off x="632892" y="292099"/>
            <a:ext cx="8075612" cy="6540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l" eaLnBrk="1" hangingPunct="1">
              <a:defRPr/>
            </a:pPr>
            <a:r>
              <a:rPr kumimoji="1" lang="zh-CN" altLang="en-US" sz="3200" dirty="0">
                <a:solidFill>
                  <a:srgbClr val="00206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模型选择：交叉验证</a:t>
            </a:r>
            <a:endParaRPr lang="zh-CN" altLang="en-US" sz="3200" kern="0" dirty="0">
              <a:solidFill>
                <a:srgbClr val="00206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89832" y="1185814"/>
            <a:ext cx="8574656" cy="13843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20000"/>
              </a:lnSpc>
              <a:buFont typeface="Wingdings" charset="2"/>
              <a:buChar char="n"/>
            </a:pPr>
            <a:r>
              <a:rPr kumimoji="1" lang="zh-CN" altLang="en-US" sz="2400" b="0" dirty="0">
                <a:solidFill>
                  <a:srgbClr val="002060"/>
                </a:solidFill>
                <a:latin typeface="Microsoft YaHei" charset="-122"/>
                <a:ea typeface="Microsoft YaHei" charset="-122"/>
                <a:cs typeface="Microsoft YaHei" charset="-122"/>
              </a:rPr>
              <a:t>从训练集中分离一部分数据作为验证集，会使得模型训练能使用的数据减少（机器学习中训练样本越多越好）。有更好的办法？</a:t>
            </a:r>
            <a:endParaRPr kumimoji="1" lang="en-US" altLang="zh-CN" sz="2400" b="0" dirty="0">
              <a:solidFill>
                <a:srgbClr val="00206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771268" y="2593752"/>
                <a:ext cx="1959191" cy="8309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400" b="1" i="1" dirty="0">
                        <a:solidFill>
                          <a:srgbClr val="C00000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𝑲</m:t>
                    </m:r>
                  </m:oMath>
                </a14:m>
                <a:r>
                  <a:rPr lang="zh-CN" altLang="en-US" sz="2400" dirty="0">
                    <a:solidFill>
                      <a:srgbClr val="C00000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折交叉</a:t>
                </a:r>
                <a:r>
                  <a:rPr lang="zh-CN" altLang="en-US" sz="2400" dirty="0" smtClean="0">
                    <a:solidFill>
                      <a:srgbClr val="C00000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验证</a:t>
                </a:r>
                <a:endParaRPr lang="en-US" altLang="zh-CN" sz="2400" dirty="0" smtClean="0">
                  <a:solidFill>
                    <a:srgbClr val="C00000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r>
                  <a:rPr lang="en-US" altLang="zh-CN" sz="2400" b="0" dirty="0" err="1"/>
                  <a:t>KFold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268" y="2593752"/>
                <a:ext cx="1959191" cy="830997"/>
              </a:xfrm>
              <a:prstGeom prst="rect">
                <a:avLst/>
              </a:prstGeom>
              <a:blipFill rotWithShape="0">
                <a:blip r:embed="rId4"/>
                <a:stretch>
                  <a:fillRect l="-4984" t="-5839" r="-3738" b="-1532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左大括号 11"/>
          <p:cNvSpPr/>
          <p:nvPr/>
        </p:nvSpPr>
        <p:spPr>
          <a:xfrm rot="16200000">
            <a:off x="5127560" y="2230046"/>
            <a:ext cx="399477" cy="4678949"/>
          </a:xfrm>
          <a:prstGeom prst="leftBrace">
            <a:avLst/>
          </a:prstGeom>
          <a:noFill/>
          <a:ln w="25400" cap="flat">
            <a:solidFill>
              <a:schemeClr val="accent1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8579" tIns="34289" rIns="68579" bIns="34289" numCol="1" spcCol="38100" rtlCol="0" anchor="t">
            <a:noAutofit/>
          </a:bodyPr>
          <a:lstStyle/>
          <a:p>
            <a:pPr defTabSz="685800" fontAlgn="auto" latinLnBrk="1" hangingPunct="0">
              <a:spcBef>
                <a:spcPts val="0"/>
              </a:spcBef>
              <a:spcAft>
                <a:spcPts val="0"/>
              </a:spcAft>
            </a:pPr>
            <a:endParaRPr lang="zh-CN" altLang="en-US" b="0">
              <a:solidFill>
                <a:srgbClr val="000000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572000" y="4777715"/>
            <a:ext cx="1608131" cy="37702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4289" tIns="34289" rIns="34289" bIns="34289" numCol="1" spcCol="38100" rtlCol="0" anchor="t">
            <a:spAutoFit/>
          </a:bodyPr>
          <a:lstStyle/>
          <a:p>
            <a:pPr defTabSz="685800" fontAlgn="auto" hangingPunct="0">
              <a:spcBef>
                <a:spcPts val="0"/>
              </a:spcBef>
              <a:spcAft>
                <a:spcPts val="0"/>
              </a:spcAft>
            </a:pPr>
            <a:r>
              <a:rPr lang="zh-CN" altLang="en-US" b="0" dirty="0">
                <a:solidFill>
                  <a:srgbClr val="002060"/>
                </a:solidFill>
                <a:sym typeface="Times New Roman" panose="02020603050405020304"/>
              </a:rPr>
              <a:t>全体训练数据</a:t>
            </a:r>
          </a:p>
        </p:txBody>
      </p:sp>
      <p:graphicFrame>
        <p:nvGraphicFramePr>
          <p:cNvPr id="15" name="表格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6986038"/>
              </p:ext>
            </p:extLst>
          </p:nvPr>
        </p:nvGraphicFramePr>
        <p:xfrm>
          <a:off x="2971589" y="4036288"/>
          <a:ext cx="4695184" cy="2819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5614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93903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模型训练</a:t>
                      </a:r>
                    </a:p>
                  </a:txBody>
                  <a:tcPr marL="68580" marR="68580" marT="34290" marB="34290">
                    <a:solidFill>
                      <a:srgbClr val="C2FFA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验证</a:t>
                      </a:r>
                    </a:p>
                  </a:txBody>
                  <a:tcPr marL="68580" marR="68580" marT="34290" marB="34290">
                    <a:solidFill>
                      <a:srgbClr val="FFFFAF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7" name="表格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0352856"/>
              </p:ext>
            </p:extLst>
          </p:nvPr>
        </p:nvGraphicFramePr>
        <p:xfrm>
          <a:off x="2987824" y="2703469"/>
          <a:ext cx="4708249" cy="2819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416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766599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dirty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验证</a:t>
                      </a:r>
                    </a:p>
                  </a:txBody>
                  <a:tcPr marL="68580" marR="68580" marT="34290" marB="34290">
                    <a:solidFill>
                      <a:srgbClr val="FFFFA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dirty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模型训练</a:t>
                      </a:r>
                    </a:p>
                  </a:txBody>
                  <a:tcPr marL="68580" marR="68580" marT="34290" marB="34290">
                    <a:solidFill>
                      <a:srgbClr val="C2FFAF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9" name="表格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7498873"/>
              </p:ext>
            </p:extLst>
          </p:nvPr>
        </p:nvGraphicFramePr>
        <p:xfrm>
          <a:off x="2987824" y="3028998"/>
          <a:ext cx="4706861" cy="2819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4137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94137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824117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dirty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模型训练</a:t>
                      </a:r>
                    </a:p>
                  </a:txBody>
                  <a:tcPr marL="68580" marR="68580" marT="34290" marB="34290">
                    <a:solidFill>
                      <a:srgbClr val="C2FFA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dirty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验证</a:t>
                      </a:r>
                    </a:p>
                  </a:txBody>
                  <a:tcPr marL="68580" marR="68580" marT="34290" marB="34290">
                    <a:solidFill>
                      <a:srgbClr val="FFFFA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dirty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模型训练</a:t>
                      </a:r>
                    </a:p>
                  </a:txBody>
                  <a:tcPr marL="68580" marR="68580" marT="34290" marB="34290">
                    <a:solidFill>
                      <a:srgbClr val="C2FFAF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0" name="表格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4426999"/>
              </p:ext>
            </p:extLst>
          </p:nvPr>
        </p:nvGraphicFramePr>
        <p:xfrm>
          <a:off x="2973867" y="3365897"/>
          <a:ext cx="4706862" cy="2819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8274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94137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882745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dirty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模型训练</a:t>
                      </a:r>
                    </a:p>
                  </a:txBody>
                  <a:tcPr marL="68580" marR="68580" marT="34290" marB="34290">
                    <a:solidFill>
                      <a:srgbClr val="C2FFA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dirty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验证</a:t>
                      </a:r>
                    </a:p>
                  </a:txBody>
                  <a:tcPr marL="68580" marR="68580" marT="34290" marB="34290">
                    <a:solidFill>
                      <a:srgbClr val="FFFFA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dirty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模型训练</a:t>
                      </a:r>
                    </a:p>
                  </a:txBody>
                  <a:tcPr marL="68580" marR="68580" marT="34290" marB="34290">
                    <a:solidFill>
                      <a:srgbClr val="C2FFAF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1" name="表格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6194591"/>
              </p:ext>
            </p:extLst>
          </p:nvPr>
        </p:nvGraphicFramePr>
        <p:xfrm>
          <a:off x="2987824" y="3702795"/>
          <a:ext cx="4706861" cy="2819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1804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972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16713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dirty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模型训练</a:t>
                      </a:r>
                    </a:p>
                  </a:txBody>
                  <a:tcPr marL="68580" marR="68580" marT="34290" marB="34290">
                    <a:solidFill>
                      <a:srgbClr val="C2FFA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dirty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验证</a:t>
                      </a:r>
                    </a:p>
                  </a:txBody>
                  <a:tcPr marL="68580" marR="68580" marT="34290" marB="34290">
                    <a:solidFill>
                      <a:srgbClr val="FFFFB6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dirty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模型训练</a:t>
                      </a:r>
                    </a:p>
                  </a:txBody>
                  <a:tcPr marL="68580" marR="68580" marT="34290" marB="34290">
                    <a:solidFill>
                      <a:srgbClr val="C2FFAF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4" name="矩形 13"/>
          <p:cNvSpPr/>
          <p:nvPr/>
        </p:nvSpPr>
        <p:spPr>
          <a:xfrm>
            <a:off x="383370" y="5882750"/>
            <a:ext cx="8574656" cy="4979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20000"/>
              </a:lnSpc>
              <a:buFont typeface="Wingdings" charset="2"/>
              <a:buChar char="n"/>
            </a:pPr>
            <a:r>
              <a:rPr kumimoji="1" lang="zh-CN" altLang="en-US" sz="2400" b="0" dirty="0">
                <a:solidFill>
                  <a:srgbClr val="00206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模型选择好后，再用所有的训练数据训练模型参数。</a:t>
            </a:r>
            <a:endParaRPr lang="en-US" altLang="zh-CN" sz="2400" dirty="0">
              <a:solidFill>
                <a:schemeClr val="bg1">
                  <a:lumMod val="50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379387" y="4258732"/>
            <a:ext cx="4363475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相比留出法，</a:t>
            </a:r>
            <a:endParaRPr lang="en-US" altLang="zh-CN" b="0" dirty="0" smtClean="0">
              <a:solidFill>
                <a:srgbClr val="09405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lang="zh-CN" altLang="en-US" b="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交叉验证计算代价高，</a:t>
            </a:r>
            <a:endParaRPr lang="en-US" altLang="zh-CN" b="0" dirty="0" smtClean="0">
              <a:solidFill>
                <a:srgbClr val="09405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lang="zh-CN" altLang="en-US" b="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但不会</a:t>
            </a:r>
            <a:r>
              <a:rPr lang="zh-CN" altLang="en-US" b="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浪费太多的</a:t>
            </a:r>
            <a:r>
              <a:rPr lang="zh-CN" altLang="en-US" b="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数据，</a:t>
            </a:r>
            <a:endParaRPr lang="en-US" altLang="zh-CN" b="0" dirty="0" smtClean="0">
              <a:solidFill>
                <a:srgbClr val="09405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lang="zh-CN" altLang="en-US" b="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当样本</a:t>
            </a:r>
            <a:r>
              <a:rPr lang="zh-CN" altLang="en-US" b="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数据集较</a:t>
            </a:r>
            <a:r>
              <a:rPr lang="zh-CN" altLang="en-US" b="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少时有</a:t>
            </a:r>
            <a:r>
              <a:rPr lang="zh-CN" altLang="en-US" b="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优势。</a:t>
            </a:r>
          </a:p>
        </p:txBody>
      </p:sp>
    </p:spTree>
    <p:extLst>
      <p:ext uri="{BB962C8B-B14F-4D97-AF65-F5344CB8AC3E}">
        <p14:creationId xmlns:p14="http://schemas.microsoft.com/office/powerpoint/2010/main" val="1147323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822"/>
    </mc:Choice>
    <mc:Fallback xmlns="">
      <p:transition spd="slow" advTm="628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3" name="Picture 9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839787"/>
            <a:ext cx="9144000" cy="21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itle 1"/>
          <p:cNvSpPr txBox="1">
            <a:spLocks/>
          </p:cNvSpPr>
          <p:nvPr/>
        </p:nvSpPr>
        <p:spPr bwMode="auto">
          <a:xfrm>
            <a:off x="632892" y="292099"/>
            <a:ext cx="8075612" cy="6540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l" eaLnBrk="1" hangingPunct="1">
              <a:defRPr/>
            </a:pPr>
            <a:r>
              <a:rPr lang="zh-CN" altLang="en-US" sz="320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模型评估</a:t>
            </a:r>
            <a:endParaRPr lang="zh-CN" altLang="en-US" sz="3200" kern="0" dirty="0">
              <a:solidFill>
                <a:srgbClr val="09405E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/>
              <p:cNvSpPr/>
              <p:nvPr/>
            </p:nvSpPr>
            <p:spPr>
              <a:xfrm>
                <a:off x="389832" y="1185814"/>
                <a:ext cx="8574656" cy="142192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57200" indent="-457200">
                  <a:lnSpc>
                    <a:spcPct val="120000"/>
                  </a:lnSpc>
                  <a:buFont typeface="Wingdings" charset="2"/>
                  <a:buChar char="n"/>
                </a:pPr>
                <a:r>
                  <a:rPr lang="zh-CN" altLang="en-US" sz="2400" b="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验证集用于模型评估</a:t>
                </a:r>
                <a:r>
                  <a:rPr lang="en-US" altLang="zh-CN" sz="2400" b="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/</a:t>
                </a:r>
                <a:r>
                  <a:rPr lang="zh-CN" altLang="en-US" sz="2400" b="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模型的超参数调优：评价不同超参数对应模型的</a:t>
                </a:r>
                <a:r>
                  <a:rPr lang="zh-CN" altLang="en-US" sz="2400" b="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性能。</a:t>
                </a:r>
                <a:endParaRPr lang="en-US" altLang="zh-CN" sz="2400" b="0" dirty="0" smtClean="0">
                  <a:solidFill>
                    <a:srgbClr val="09405E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marL="457200" indent="-457200">
                  <a:lnSpc>
                    <a:spcPct val="120000"/>
                  </a:lnSpc>
                  <a:buFont typeface="Wingdings" charset="2"/>
                  <a:buChar char="n"/>
                </a:pPr>
                <a:r>
                  <a:rPr lang="zh-CN" altLang="en-US" sz="2400" b="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例如：对模型正则</a:t>
                </a:r>
                <a:r>
                  <a:rPr lang="zh-CN" altLang="en-US" sz="2400" b="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参数</a:t>
                </a:r>
                <a14:m>
                  <m:oMath xmlns:m="http://schemas.openxmlformats.org/officeDocument/2006/math">
                    <m:r>
                      <a:rPr lang="zh-CN" altLang="en-US" sz="2400" b="0">
                        <a:solidFill>
                          <a:srgbClr val="09405E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𝜆</m:t>
                    </m:r>
                  </m:oMath>
                </a14:m>
                <a:endParaRPr lang="en-US" altLang="zh-CN" sz="2400" b="0" dirty="0">
                  <a:solidFill>
                    <a:srgbClr val="09405E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 xmlns=""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832" y="1185814"/>
                <a:ext cx="8574656" cy="1421928"/>
              </a:xfrm>
              <a:prstGeom prst="rect">
                <a:avLst/>
              </a:prstGeom>
              <a:blipFill rotWithShape="0">
                <a:blip r:embed="rId4"/>
                <a:stretch>
                  <a:fillRect l="-995" t="-858" b="-64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左大括号 17"/>
          <p:cNvSpPr/>
          <p:nvPr/>
        </p:nvSpPr>
        <p:spPr>
          <a:xfrm rot="16200000">
            <a:off x="2512583" y="3867857"/>
            <a:ext cx="399477" cy="4678949"/>
          </a:xfrm>
          <a:prstGeom prst="leftBrace">
            <a:avLst/>
          </a:prstGeom>
          <a:noFill/>
          <a:ln w="25400" cap="flat">
            <a:solidFill>
              <a:schemeClr val="accent1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8579" tIns="34289" rIns="68579" bIns="34289" numCol="1" spcCol="38100" rtlCol="0" anchor="t">
            <a:noAutofit/>
          </a:bodyPr>
          <a:lstStyle/>
          <a:p>
            <a:pPr defTabSz="685800" fontAlgn="auto" latinLnBrk="1" hangingPunct="0">
              <a:spcBef>
                <a:spcPts val="0"/>
              </a:spcBef>
              <a:spcAft>
                <a:spcPts val="0"/>
              </a:spcAft>
            </a:pPr>
            <a:endParaRPr lang="zh-CN" altLang="en-US" sz="1350" b="0">
              <a:solidFill>
                <a:srgbClr val="09405E"/>
              </a:solidFill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2283551" y="6384331"/>
            <a:ext cx="1223410" cy="3000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4289" tIns="34289" rIns="34289" bIns="34289" numCol="1" spcCol="38100" rtlCol="0" anchor="t">
            <a:spAutoFit/>
          </a:bodyPr>
          <a:lstStyle/>
          <a:p>
            <a:pPr defTabSz="685800" fontAlgn="auto" hangingPunct="0">
              <a:spcBef>
                <a:spcPts val="0"/>
              </a:spcBef>
              <a:spcAft>
                <a:spcPts val="0"/>
              </a:spcAft>
            </a:pPr>
            <a:r>
              <a:rPr lang="zh-CN" altLang="en-US" sz="1500" b="0">
                <a:solidFill>
                  <a:srgbClr val="09405E"/>
                </a:solidFill>
                <a:sym typeface="Times New Roman" panose="02020603050405020304"/>
              </a:rPr>
              <a:t>全体训练数据</a:t>
            </a:r>
            <a:endParaRPr lang="zh-CN" altLang="en-US" sz="1500" b="0" dirty="0">
              <a:solidFill>
                <a:srgbClr val="09405E"/>
              </a:solidFill>
              <a:sym typeface="Times New Roman" panose="02020603050405020304"/>
            </a:endParaRPr>
          </a:p>
        </p:txBody>
      </p:sp>
      <p:graphicFrame>
        <p:nvGraphicFramePr>
          <p:cNvPr id="23" name="表格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6625228"/>
              </p:ext>
            </p:extLst>
          </p:nvPr>
        </p:nvGraphicFramePr>
        <p:xfrm>
          <a:off x="364729" y="5753334"/>
          <a:ext cx="4695184" cy="2819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56147"/>
                <a:gridCol w="939037"/>
              </a:tblGrid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模型训练</a:t>
                      </a:r>
                      <a:endParaRPr lang="zh-CN" altLang="en-US" sz="1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>
                    <a:solidFill>
                      <a:srgbClr val="C2FFA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校验</a:t>
                      </a:r>
                      <a:endParaRPr lang="zh-CN" altLang="en-US" sz="1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>
                    <a:solidFill>
                      <a:srgbClr val="FFFFAF">
                        <a:alpha val="50000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4" name="表格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6454251"/>
              </p:ext>
            </p:extLst>
          </p:nvPr>
        </p:nvGraphicFramePr>
        <p:xfrm>
          <a:off x="426603" y="2899173"/>
          <a:ext cx="4708249" cy="2819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41650"/>
                <a:gridCol w="3766599"/>
              </a:tblGrid>
              <a:tr h="27432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校验</a:t>
                      </a:r>
                    </a:p>
                  </a:txBody>
                  <a:tcPr marL="68580" marR="68580" marT="34290" marB="34290">
                    <a:solidFill>
                      <a:srgbClr val="FFFFA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模型训练</a:t>
                      </a:r>
                    </a:p>
                  </a:txBody>
                  <a:tcPr marL="68580" marR="68580" marT="34290" marB="34290">
                    <a:solidFill>
                      <a:srgbClr val="C2FFAF">
                        <a:alpha val="50000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6" name="表格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6720988"/>
              </p:ext>
            </p:extLst>
          </p:nvPr>
        </p:nvGraphicFramePr>
        <p:xfrm>
          <a:off x="389346" y="4366436"/>
          <a:ext cx="4706862" cy="2819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82745"/>
                <a:gridCol w="941372"/>
                <a:gridCol w="1882745"/>
              </a:tblGrid>
              <a:tr h="27432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模型训练</a:t>
                      </a:r>
                    </a:p>
                  </a:txBody>
                  <a:tcPr marL="68580" marR="68580" marT="34290" marB="34290">
                    <a:solidFill>
                      <a:srgbClr val="C2FFA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校验</a:t>
                      </a:r>
                    </a:p>
                  </a:txBody>
                  <a:tcPr marL="68580" marR="68580" marT="34290" marB="34290">
                    <a:solidFill>
                      <a:srgbClr val="FFFFA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模型训练</a:t>
                      </a:r>
                    </a:p>
                  </a:txBody>
                  <a:tcPr marL="68580" marR="68580" marT="34290" marB="34290">
                    <a:solidFill>
                      <a:srgbClr val="C2FFAF">
                        <a:alpha val="50000"/>
                      </a:srgbClr>
                    </a:solidFill>
                  </a:tcPr>
                </a:tc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/>
              <p:cNvSpPr txBox="1"/>
              <p:nvPr/>
            </p:nvSpPr>
            <p:spPr>
              <a:xfrm>
                <a:off x="5544108" y="2458913"/>
                <a:ext cx="2011128" cy="32355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t">
                <a:spAutoFit/>
              </a:bodyPr>
              <a:lstStyle/>
              <a:p>
                <a:pPr defTabSz="685800" fontAlgn="auto" hangingPunct="0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solidFill>
                            <a:srgbClr val="00B050"/>
                          </a:solidFill>
                          <a:latin typeface="Cambria Math" charset="0"/>
                        </a:rPr>
                        <m:t>𝑓</m:t>
                      </m:r>
                      <m:r>
                        <a:rPr lang="en-US" altLang="zh-CN" i="1" smtClean="0">
                          <a:solidFill>
                            <a:srgbClr val="00B050"/>
                          </a:solidFill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i="1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𝑿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i="1" smtClean="0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train</m:t>
                          </m:r>
                          <m:r>
                            <a:rPr lang="en-US" altLang="zh-CN" b="0" i="1" smtClean="0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_</m:t>
                          </m:r>
                          <m:r>
                            <a:rPr lang="en-US" altLang="zh-CN" b="0" i="1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i="1">
                          <a:solidFill>
                            <a:srgbClr val="00B050"/>
                          </a:solidFill>
                          <a:latin typeface="Cambria Math" charset="0"/>
                        </a:rPr>
                        <m:t>;</m:t>
                      </m:r>
                      <m:sSup>
                        <m:sSupPr>
                          <m:ctrlPr>
                            <a:rPr lang="en-US" altLang="zh-CN" i="1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altLang="zh-CN" i="1">
                                  <a:solidFill>
                                    <a:srgbClr val="00B050"/>
                                  </a:solidFill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altLang="zh-CN" i="1">
                                  <a:solidFill>
                                    <a:srgbClr val="00B050"/>
                                  </a:solidFill>
                                  <a:latin typeface="Cambria Math" charset="0"/>
                                </a:rPr>
                                <m:t>𝒘</m:t>
                              </m:r>
                            </m:e>
                          </m:acc>
                        </m:e>
                        <m:sup>
                          <m:r>
                            <a:rPr lang="en-US" altLang="zh-CN" i="1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1</m:t>
                          </m:r>
                        </m:sup>
                      </m:sSup>
                      <m:r>
                        <a:rPr lang="en-US" altLang="zh-CN" i="1">
                          <a:solidFill>
                            <a:srgbClr val="00B050"/>
                          </a:solidFill>
                          <a:latin typeface="Cambria Math" charset="0"/>
                        </a:rPr>
                        <m:t>,</m:t>
                      </m:r>
                      <m:r>
                        <a:rPr lang="en-US" altLang="zh-CN" i="1">
                          <a:solidFill>
                            <a:srgbClr val="00B05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𝜆</m:t>
                      </m:r>
                      <m:r>
                        <a:rPr lang="en-US" altLang="zh-CN" i="1">
                          <a:solidFill>
                            <a:srgbClr val="00B050"/>
                          </a:solidFill>
                          <a:latin typeface="Cambria Math" charset="0"/>
                        </a:rPr>
                        <m:t>)</m:t>
                      </m:r>
                      <m:r>
                        <a:rPr lang="en-US" altLang="zh-CN" b="0" i="1">
                          <a:solidFill>
                            <a:srgbClr val="00B050"/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zh-CN" altLang="en-US" b="0" dirty="0">
                  <a:solidFill>
                    <a:srgbClr val="00B050"/>
                  </a:solidFill>
                  <a:sym typeface="Times New Roman" panose="02020603050405020304"/>
                </a:endParaRPr>
              </a:p>
            </p:txBody>
          </p:sp>
        </mc:Choice>
        <mc:Fallback xmlns="">
          <p:sp>
            <p:nvSpPr>
              <p:cNvPr id="27" name="文本框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4108" y="2458913"/>
                <a:ext cx="2011128" cy="323550"/>
              </a:xfrm>
              <a:prstGeom prst="rect">
                <a:avLst/>
              </a:prstGeom>
              <a:blipFill rotWithShape="0">
                <a:blip r:embed="rId5"/>
                <a:stretch>
                  <a:fillRect l="-3636" t="-18868" r="-3636" b="-32075"/>
                </a:stretch>
              </a:blipFill>
              <a:ln w="12700" cap="flat">
                <a:noFill/>
                <a:miter lim="4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左大括号 27"/>
          <p:cNvSpPr/>
          <p:nvPr/>
        </p:nvSpPr>
        <p:spPr>
          <a:xfrm rot="16200000" flipH="1">
            <a:off x="3102073" y="889136"/>
            <a:ext cx="313448" cy="3752111"/>
          </a:xfrm>
          <a:prstGeom prst="leftBrace">
            <a:avLst/>
          </a:prstGeom>
          <a:noFill/>
          <a:ln w="25400" cap="flat">
            <a:solidFill>
              <a:srgbClr val="000000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8579" tIns="34289" rIns="68579" bIns="34289" numCol="1" spcCol="38100" rtlCol="0" anchor="t">
            <a:noAutofit/>
          </a:bodyPr>
          <a:lstStyle/>
          <a:p>
            <a:pPr defTabSz="685800" fontAlgn="auto" latinLnBrk="1" hangingPunct="0">
              <a:spcBef>
                <a:spcPts val="0"/>
              </a:spcBef>
              <a:spcAft>
                <a:spcPts val="0"/>
              </a:spcAft>
            </a:pPr>
            <a:endParaRPr lang="zh-CN" altLang="en-US" sz="1350" b="0">
              <a:solidFill>
                <a:srgbClr val="09405E"/>
              </a:solidFill>
            </a:endParaRPr>
          </a:p>
        </p:txBody>
      </p:sp>
      <p:cxnSp>
        <p:nvCxnSpPr>
          <p:cNvPr id="29" name="直线箭头连接符 28"/>
          <p:cNvCxnSpPr/>
          <p:nvPr/>
        </p:nvCxnSpPr>
        <p:spPr>
          <a:xfrm>
            <a:off x="3251970" y="2592193"/>
            <a:ext cx="2285311" cy="7211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800000"/>
            <a:tailEnd type="triangle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0" name="左大括号 29"/>
          <p:cNvSpPr/>
          <p:nvPr/>
        </p:nvSpPr>
        <p:spPr>
          <a:xfrm rot="5400000" flipH="1">
            <a:off x="799045" y="2798397"/>
            <a:ext cx="206045" cy="926440"/>
          </a:xfrm>
          <a:prstGeom prst="leftBrace">
            <a:avLst/>
          </a:prstGeom>
          <a:noFill/>
          <a:ln w="25400" cap="flat">
            <a:solidFill>
              <a:srgbClr val="000000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8579" tIns="34289" rIns="68579" bIns="34289" numCol="1" spcCol="38100" rtlCol="0" anchor="t">
            <a:noAutofit/>
          </a:bodyPr>
          <a:lstStyle/>
          <a:p>
            <a:pPr defTabSz="685800" fontAlgn="auto" latinLnBrk="1" hangingPunct="0">
              <a:spcBef>
                <a:spcPts val="0"/>
              </a:spcBef>
              <a:spcAft>
                <a:spcPts val="0"/>
              </a:spcAft>
            </a:pPr>
            <a:endParaRPr lang="zh-CN" altLang="en-US" sz="1350" b="0">
              <a:solidFill>
                <a:srgbClr val="09405E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本框 31"/>
              <p:cNvSpPr txBox="1"/>
              <p:nvPr/>
            </p:nvSpPr>
            <p:spPr>
              <a:xfrm>
                <a:off x="5537762" y="3169336"/>
                <a:ext cx="3571940" cy="32355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t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solidFill>
                                <a:srgbClr val="FFC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b="0" i="1">
                              <a:solidFill>
                                <a:srgbClr val="FFC000"/>
                              </a:solidFill>
                              <a:latin typeface="Cambria Math" charset="0"/>
                            </a:rPr>
                            <m:t>𝑒</m:t>
                          </m:r>
                        </m:e>
                        <m:sub>
                          <m:r>
                            <a:rPr lang="en-US" altLang="zh-CN" b="0" i="1">
                              <a:solidFill>
                                <a:srgbClr val="FFC000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b="0" i="1">
                          <a:solidFill>
                            <a:srgbClr val="FFC000"/>
                          </a:solidFill>
                          <a:latin typeface="Cambria Math" charset="0"/>
                        </a:rPr>
                        <m:t>=</m:t>
                      </m:r>
                      <m:r>
                        <a:rPr lang="en-US" altLang="zh-CN" b="0" i="1">
                          <a:solidFill>
                            <a:srgbClr val="FFC000"/>
                          </a:solidFill>
                          <a:latin typeface="Cambria Math" charset="0"/>
                        </a:rPr>
                        <m:t>𝑒</m:t>
                      </m:r>
                      <m:r>
                        <a:rPr lang="en-US" altLang="zh-CN" b="0" i="1">
                          <a:solidFill>
                            <a:srgbClr val="FFC000"/>
                          </a:solidFill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i="1">
                              <a:solidFill>
                                <a:srgbClr val="FFC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solidFill>
                                <a:srgbClr val="FFC000"/>
                              </a:solidFill>
                              <a:latin typeface="Cambria Math" charset="0"/>
                            </a:rPr>
                            <m:t>𝒚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b="0" i="0">
                              <a:solidFill>
                                <a:srgbClr val="FFC000"/>
                              </a:solidFill>
                              <a:latin typeface="Cambria Math" charset="0"/>
                            </a:rPr>
                            <m:t>test</m:t>
                          </m:r>
                          <m:r>
                            <a:rPr lang="en-US" altLang="zh-CN" b="0" i="1">
                              <a:solidFill>
                                <a:srgbClr val="FFC000"/>
                              </a:solidFill>
                              <a:latin typeface="Cambria Math" charset="0"/>
                            </a:rPr>
                            <m:t>_1</m:t>
                          </m:r>
                        </m:sub>
                      </m:sSub>
                      <m:r>
                        <a:rPr lang="en-US" altLang="zh-CN" i="1">
                          <a:solidFill>
                            <a:srgbClr val="FFC000"/>
                          </a:solidFill>
                          <a:latin typeface="Cambria Math" charset="0"/>
                        </a:rPr>
                        <m:t>,</m:t>
                      </m:r>
                      <m:r>
                        <a:rPr lang="en-US" altLang="zh-CN" i="1">
                          <a:solidFill>
                            <a:srgbClr val="FFC000"/>
                          </a:solidFill>
                          <a:latin typeface="Cambria Math" charset="0"/>
                        </a:rPr>
                        <m:t>𝑓</m:t>
                      </m:r>
                      <m:r>
                        <a:rPr lang="en-US" altLang="zh-CN" i="1">
                          <a:solidFill>
                            <a:srgbClr val="FFC000"/>
                          </a:solidFill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i="1">
                              <a:solidFill>
                                <a:srgbClr val="FFC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solidFill>
                                <a:srgbClr val="FFC000"/>
                              </a:solidFill>
                              <a:latin typeface="Cambria Math" charset="0"/>
                            </a:rPr>
                            <m:t>𝑿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b="0" i="0">
                              <a:solidFill>
                                <a:srgbClr val="FFC000"/>
                              </a:solidFill>
                              <a:latin typeface="Cambria Math" charset="0"/>
                            </a:rPr>
                            <m:t>test</m:t>
                          </m:r>
                          <m:r>
                            <a:rPr lang="en-US" altLang="zh-CN" b="0" i="1" smtClean="0">
                              <a:solidFill>
                                <a:srgbClr val="FFC000"/>
                              </a:solidFill>
                              <a:latin typeface="Cambria Math" charset="0"/>
                            </a:rPr>
                            <m:t>_</m:t>
                          </m:r>
                          <m:r>
                            <a:rPr lang="en-US" altLang="zh-CN" b="0" i="1">
                              <a:solidFill>
                                <a:srgbClr val="FFC000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i="1">
                          <a:solidFill>
                            <a:srgbClr val="FFC000"/>
                          </a:solidFill>
                          <a:latin typeface="Cambria Math" charset="0"/>
                        </a:rPr>
                        <m:t>;</m:t>
                      </m:r>
                      <m:sSup>
                        <m:sSupPr>
                          <m:ctrlPr>
                            <a:rPr lang="en-US" altLang="zh-CN" i="1">
                              <a:solidFill>
                                <a:srgbClr val="FFC000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altLang="zh-CN" i="1">
                                  <a:solidFill>
                                    <a:srgbClr val="FFC000"/>
                                  </a:solidFill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altLang="zh-CN" b="1" i="1">
                                  <a:solidFill>
                                    <a:srgbClr val="FFC000"/>
                                  </a:solidFill>
                                  <a:latin typeface="Cambria Math" charset="0"/>
                                </a:rPr>
                                <m:t>𝒘</m:t>
                              </m:r>
                            </m:e>
                          </m:acc>
                        </m:e>
                        <m:sup>
                          <m:r>
                            <a:rPr lang="en-US" altLang="zh-CN" i="1">
                              <a:solidFill>
                                <a:srgbClr val="FFC000"/>
                              </a:solidFill>
                              <a:latin typeface="Cambria Math" charset="0"/>
                            </a:rPr>
                            <m:t>1</m:t>
                          </m:r>
                        </m:sup>
                      </m:sSup>
                      <m:r>
                        <a:rPr lang="en-US" altLang="zh-CN" i="1">
                          <a:solidFill>
                            <a:srgbClr val="FFC000"/>
                          </a:solidFill>
                          <a:latin typeface="Cambria Math" charset="0"/>
                        </a:rPr>
                        <m:t>,</m:t>
                      </m:r>
                      <m:r>
                        <a:rPr lang="en-US" altLang="zh-CN" i="1">
                          <a:solidFill>
                            <a:srgbClr val="FFC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𝜆</m:t>
                      </m:r>
                      <m:r>
                        <a:rPr lang="en-US" altLang="zh-CN" i="1">
                          <a:solidFill>
                            <a:srgbClr val="FFC000"/>
                          </a:solidFill>
                          <a:latin typeface="Cambria Math" charset="0"/>
                        </a:rPr>
                        <m:t>)</m:t>
                      </m:r>
                      <m:r>
                        <a:rPr lang="en-US" altLang="zh-CN" b="0" i="1">
                          <a:solidFill>
                            <a:srgbClr val="FFC000"/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zh-CN" altLang="en-US" b="0" dirty="0">
                  <a:solidFill>
                    <a:srgbClr val="FFC000"/>
                  </a:solidFill>
                  <a:sym typeface="Times New Roman" panose="02020603050405020304"/>
                </a:endParaRPr>
              </a:p>
            </p:txBody>
          </p:sp>
        </mc:Choice>
        <mc:Fallback xmlns="">
          <p:sp>
            <p:nvSpPr>
              <p:cNvPr id="32" name="文本框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7762" y="3169336"/>
                <a:ext cx="3571940" cy="323550"/>
              </a:xfrm>
              <a:prstGeom prst="rect">
                <a:avLst/>
              </a:prstGeom>
              <a:blipFill rotWithShape="0">
                <a:blip r:embed="rId6"/>
                <a:stretch>
                  <a:fillRect t="-20755" r="-853" b="-32075"/>
                </a:stretch>
              </a:blipFill>
              <a:ln w="12700" cap="flat">
                <a:noFill/>
                <a:miter lim="4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左大括号 32"/>
          <p:cNvSpPr/>
          <p:nvPr/>
        </p:nvSpPr>
        <p:spPr>
          <a:xfrm rot="5400000" flipH="1">
            <a:off x="2642649" y="4286518"/>
            <a:ext cx="219532" cy="945717"/>
          </a:xfrm>
          <a:prstGeom prst="leftBrace">
            <a:avLst/>
          </a:prstGeom>
          <a:noFill/>
          <a:ln w="25400" cap="flat">
            <a:solidFill>
              <a:srgbClr val="000000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8579" tIns="34289" rIns="68579" bIns="34289" numCol="1" spcCol="38100" rtlCol="0" anchor="t">
            <a:noAutofit/>
          </a:bodyPr>
          <a:lstStyle/>
          <a:p>
            <a:pPr defTabSz="685800" fontAlgn="auto" latinLnBrk="1" hangingPunct="0">
              <a:spcBef>
                <a:spcPts val="0"/>
              </a:spcBef>
              <a:spcAft>
                <a:spcPts val="0"/>
              </a:spcAft>
            </a:pPr>
            <a:endParaRPr lang="zh-CN" altLang="en-US" sz="1350" b="0">
              <a:solidFill>
                <a:srgbClr val="09405E"/>
              </a:solidFill>
            </a:endParaRPr>
          </a:p>
        </p:txBody>
      </p:sp>
      <p:cxnSp>
        <p:nvCxnSpPr>
          <p:cNvPr id="34" name="直线箭头连接符 33"/>
          <p:cNvCxnSpPr/>
          <p:nvPr/>
        </p:nvCxnSpPr>
        <p:spPr>
          <a:xfrm flipV="1">
            <a:off x="2756536" y="4852334"/>
            <a:ext cx="2655369" cy="25872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800000"/>
            <a:tailEnd type="triangle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aphicFrame>
        <p:nvGraphicFramePr>
          <p:cNvPr id="35" name="表格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8708308"/>
              </p:ext>
            </p:extLst>
          </p:nvPr>
        </p:nvGraphicFramePr>
        <p:xfrm>
          <a:off x="364729" y="5446055"/>
          <a:ext cx="4706861" cy="2819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18040"/>
                <a:gridCol w="942978"/>
                <a:gridCol w="945843"/>
              </a:tblGrid>
              <a:tr h="27432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模型训练</a:t>
                      </a:r>
                    </a:p>
                  </a:txBody>
                  <a:tcPr marL="68580" marR="68580" marT="34290" marB="34290">
                    <a:solidFill>
                      <a:srgbClr val="C2FFA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校验</a:t>
                      </a:r>
                    </a:p>
                  </a:txBody>
                  <a:tcPr marL="68580" marR="68580" marT="34290" marB="34290">
                    <a:solidFill>
                      <a:srgbClr val="FFFFB6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校验</a:t>
                      </a:r>
                    </a:p>
                  </a:txBody>
                  <a:tcPr marL="68580" marR="68580" marT="34290" marB="34290">
                    <a:solidFill>
                      <a:srgbClr val="C2FFAF">
                        <a:alpha val="50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36" name="左大括号 35"/>
          <p:cNvSpPr/>
          <p:nvPr/>
        </p:nvSpPr>
        <p:spPr>
          <a:xfrm rot="16200000" flipH="1">
            <a:off x="1229618" y="3252409"/>
            <a:ext cx="222956" cy="1864940"/>
          </a:xfrm>
          <a:prstGeom prst="leftBrace">
            <a:avLst/>
          </a:prstGeom>
          <a:noFill/>
          <a:ln w="25400" cap="flat">
            <a:solidFill>
              <a:srgbClr val="000000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8579" tIns="34289" rIns="68579" bIns="34289" numCol="1" spcCol="38100" rtlCol="0" anchor="t">
            <a:noAutofit/>
          </a:bodyPr>
          <a:lstStyle/>
          <a:p>
            <a:pPr defTabSz="685800" fontAlgn="auto" latinLnBrk="1" hangingPunct="0">
              <a:spcBef>
                <a:spcPts val="0"/>
              </a:spcBef>
              <a:spcAft>
                <a:spcPts val="0"/>
              </a:spcAft>
            </a:pPr>
            <a:endParaRPr lang="zh-CN" altLang="en-US" sz="1350" b="0">
              <a:solidFill>
                <a:srgbClr val="09405E"/>
              </a:solidFill>
            </a:endParaRPr>
          </a:p>
        </p:txBody>
      </p:sp>
      <p:sp>
        <p:nvSpPr>
          <p:cNvPr id="37" name="左大括号 36"/>
          <p:cNvSpPr/>
          <p:nvPr/>
        </p:nvSpPr>
        <p:spPr>
          <a:xfrm rot="16200000" flipH="1">
            <a:off x="4038650" y="3260026"/>
            <a:ext cx="244184" cy="1870934"/>
          </a:xfrm>
          <a:prstGeom prst="leftBrace">
            <a:avLst/>
          </a:prstGeom>
          <a:noFill/>
          <a:ln w="25400" cap="flat">
            <a:solidFill>
              <a:srgbClr val="000000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8579" tIns="34289" rIns="68579" bIns="34289" numCol="1" spcCol="38100" rtlCol="0" anchor="t">
            <a:noAutofit/>
          </a:bodyPr>
          <a:lstStyle/>
          <a:p>
            <a:pPr defTabSz="685800" fontAlgn="auto" latinLnBrk="1" hangingPunct="0">
              <a:spcBef>
                <a:spcPts val="0"/>
              </a:spcBef>
              <a:spcAft>
                <a:spcPts val="0"/>
              </a:spcAft>
            </a:pPr>
            <a:endParaRPr lang="zh-CN" altLang="en-US" sz="1350" b="0">
              <a:solidFill>
                <a:srgbClr val="09405E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本框 37"/>
              <p:cNvSpPr txBox="1"/>
              <p:nvPr/>
            </p:nvSpPr>
            <p:spPr>
              <a:xfrm>
                <a:off x="5537281" y="3923529"/>
                <a:ext cx="1906740" cy="33060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t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rgbClr val="00B050"/>
                          </a:solidFill>
                          <a:latin typeface="Cambria Math" charset="0"/>
                        </a:rPr>
                        <m:t>𝑓</m:t>
                      </m:r>
                      <m:r>
                        <a:rPr lang="en-US" altLang="zh-CN" b="0" i="1" smtClean="0">
                          <a:solidFill>
                            <a:srgbClr val="00B050"/>
                          </a:solidFill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i="1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𝑿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i="1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train</m:t>
                          </m:r>
                          <m:r>
                            <a:rPr lang="en-US" altLang="zh-CN" b="0" i="1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_</m:t>
                          </m:r>
                          <m:r>
                            <a:rPr lang="en-US" altLang="zh-CN" b="0" i="1" smtClean="0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𝑘</m:t>
                          </m:r>
                        </m:sub>
                      </m:sSub>
                      <m:r>
                        <a:rPr lang="en-US" altLang="zh-CN" b="0" i="1">
                          <a:solidFill>
                            <a:srgbClr val="00B050"/>
                          </a:solidFill>
                          <a:latin typeface="Cambria Math" charset="0"/>
                        </a:rPr>
                        <m:t>,</m:t>
                      </m:r>
                      <m:sSup>
                        <m:sSupPr>
                          <m:ctrlPr>
                            <a:rPr lang="en-US" altLang="zh-CN" b="0" i="1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altLang="zh-CN" b="0" i="1">
                                  <a:solidFill>
                                    <a:srgbClr val="00B050"/>
                                  </a:solidFill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altLang="zh-CN" b="1" i="1">
                                  <a:solidFill>
                                    <a:srgbClr val="00B050"/>
                                  </a:solidFill>
                                  <a:latin typeface="Cambria Math" charset="0"/>
                                </a:rPr>
                                <m:t>𝒘</m:t>
                              </m:r>
                            </m:e>
                          </m:acc>
                        </m:e>
                        <m:sup>
                          <m:r>
                            <a:rPr lang="en-US" altLang="zh-CN" b="0" i="1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𝑘</m:t>
                          </m:r>
                        </m:sup>
                      </m:sSup>
                      <m:r>
                        <a:rPr lang="en-US" altLang="zh-CN" i="1">
                          <a:solidFill>
                            <a:srgbClr val="00B050"/>
                          </a:solidFill>
                          <a:latin typeface="Cambria Math" charset="0"/>
                        </a:rPr>
                        <m:t>,</m:t>
                      </m:r>
                      <m:r>
                        <a:rPr lang="en-US" altLang="zh-CN" i="1">
                          <a:solidFill>
                            <a:srgbClr val="00B05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𝜆</m:t>
                      </m:r>
                      <m:r>
                        <a:rPr lang="en-US" altLang="zh-CN" b="0" i="1">
                          <a:solidFill>
                            <a:srgbClr val="00B050"/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zh-CN" altLang="en-US" b="0" dirty="0">
                  <a:solidFill>
                    <a:srgbClr val="00B050"/>
                  </a:solidFill>
                  <a:sym typeface="Times New Roman" panose="02020603050405020304"/>
                </a:endParaRPr>
              </a:p>
            </p:txBody>
          </p:sp>
        </mc:Choice>
        <mc:Fallback xmlns="">
          <p:sp>
            <p:nvSpPr>
              <p:cNvPr id="38" name="文本框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7281" y="3923529"/>
                <a:ext cx="1906740" cy="330603"/>
              </a:xfrm>
              <a:prstGeom prst="rect">
                <a:avLst/>
              </a:prstGeom>
              <a:blipFill rotWithShape="0">
                <a:blip r:embed="rId7"/>
                <a:stretch>
                  <a:fillRect l="-4153" t="-16667" r="-4153" b="-33333"/>
                </a:stretch>
              </a:blipFill>
              <a:ln w="12700" cap="flat">
                <a:noFill/>
                <a:miter lim="4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直线箭头连接符 38"/>
          <p:cNvCxnSpPr/>
          <p:nvPr/>
        </p:nvCxnSpPr>
        <p:spPr>
          <a:xfrm>
            <a:off x="1341097" y="4064481"/>
            <a:ext cx="4178821" cy="15007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800000"/>
            <a:tailEnd type="triangle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本框 39"/>
              <p:cNvSpPr txBox="1"/>
              <p:nvPr/>
            </p:nvSpPr>
            <p:spPr>
              <a:xfrm>
                <a:off x="5256744" y="5646927"/>
                <a:ext cx="3540904" cy="37702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34289" tIns="34289" rIns="34289" bIns="34289" numCol="1" spcCol="38100" rtlCol="0" anchor="t">
                <a:spAutoFit/>
              </a:bodyPr>
              <a:lstStyle/>
              <a:p>
                <a:r>
                  <a:rPr lang="zh-CN" altLang="en-US" b="0" dirty="0" smtClean="0">
                    <a:solidFill>
                      <a:srgbClr val="09405E"/>
                    </a:solidFill>
                    <a:sym typeface="Times New Roman" panose="02020603050405020304"/>
                  </a:rPr>
                  <a:t>则超参数为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09405E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𝜆</m:t>
                    </m:r>
                  </m:oMath>
                </a14:m>
                <a:r>
                  <a:rPr lang="zh-CN" altLang="en-US" b="0" dirty="0">
                    <a:solidFill>
                      <a:srgbClr val="09405E"/>
                    </a:solidFill>
                    <a:sym typeface="Times New Roman" panose="02020603050405020304"/>
                  </a:rPr>
                  <a:t>的模型的性能为：</a:t>
                </a:r>
              </a:p>
            </p:txBody>
          </p:sp>
        </mc:Choice>
        <mc:Fallback xmlns="">
          <p:sp>
            <p:nvSpPr>
              <p:cNvPr id="40" name="文本框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6744" y="5646927"/>
                <a:ext cx="3540904" cy="377024"/>
              </a:xfrm>
              <a:prstGeom prst="rect">
                <a:avLst/>
              </a:prstGeom>
              <a:blipFill rotWithShape="0">
                <a:blip r:embed="rId8"/>
                <a:stretch>
                  <a:fillRect l="-3442" t="-11290" r="-2926" b="-30645"/>
                </a:stretch>
              </a:blipFill>
              <a:ln w="12700" cap="flat">
                <a:noFill/>
                <a:miter lim="4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矩形 40"/>
              <p:cNvSpPr/>
              <p:nvPr/>
            </p:nvSpPr>
            <p:spPr>
              <a:xfrm>
                <a:off x="5313202" y="5930832"/>
                <a:ext cx="1713995" cy="9578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b="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𝑒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𝜆</m:t>
                          </m:r>
                        </m:sub>
                      </m:sSub>
                      <m:r>
                        <a:rPr lang="en-US" altLang="zh-CN" i="1">
                          <a:solidFill>
                            <a:srgbClr val="09405E"/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altLang="zh-CN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𝐾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is-IS" altLang="zh-CN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b="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𝑘</m:t>
                          </m:r>
                          <m:r>
                            <a:rPr lang="en-US" altLang="zh-CN" b="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b="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𝐾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𝑘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CN" altLang="en-US" dirty="0">
                  <a:solidFill>
                    <a:srgbClr val="09405E"/>
                  </a:solidFill>
                </a:endParaRPr>
              </a:p>
            </p:txBody>
          </p:sp>
        </mc:Choice>
        <mc:Fallback xmlns="">
          <p:sp>
            <p:nvSpPr>
              <p:cNvPr id="41" name="矩形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3202" y="5930832"/>
                <a:ext cx="1713995" cy="957826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本框 41"/>
              <p:cNvSpPr txBox="1"/>
              <p:nvPr/>
            </p:nvSpPr>
            <p:spPr>
              <a:xfrm>
                <a:off x="5513571" y="4712562"/>
                <a:ext cx="3654397" cy="33060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t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solidFill>
                                <a:srgbClr val="FFC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b="0" i="1">
                              <a:solidFill>
                                <a:srgbClr val="FFC000"/>
                              </a:solidFill>
                              <a:latin typeface="Cambria Math" charset="0"/>
                            </a:rPr>
                            <m:t>𝑒</m:t>
                          </m:r>
                        </m:e>
                        <m:sub>
                          <m:r>
                            <a:rPr lang="en-US" altLang="zh-CN" b="0" i="1">
                              <a:solidFill>
                                <a:srgbClr val="FFC000"/>
                              </a:solidFill>
                              <a:latin typeface="Cambria Math" charset="0"/>
                            </a:rPr>
                            <m:t>𝑘</m:t>
                          </m:r>
                        </m:sub>
                      </m:sSub>
                      <m:r>
                        <a:rPr lang="en-US" altLang="zh-CN" b="0" i="1">
                          <a:solidFill>
                            <a:srgbClr val="FFC000"/>
                          </a:solidFill>
                          <a:latin typeface="Cambria Math" charset="0"/>
                        </a:rPr>
                        <m:t>=</m:t>
                      </m:r>
                      <m:r>
                        <a:rPr lang="en-US" altLang="zh-CN" b="0" i="1">
                          <a:solidFill>
                            <a:srgbClr val="FFC000"/>
                          </a:solidFill>
                          <a:latin typeface="Cambria Math" charset="0"/>
                        </a:rPr>
                        <m:t>𝑒</m:t>
                      </m:r>
                      <m:r>
                        <a:rPr lang="en-US" altLang="zh-CN" b="0" i="1">
                          <a:solidFill>
                            <a:srgbClr val="FFC000"/>
                          </a:solidFill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i="1">
                              <a:solidFill>
                                <a:srgbClr val="FFC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solidFill>
                                <a:srgbClr val="FFC000"/>
                              </a:solidFill>
                              <a:latin typeface="Cambria Math" charset="0"/>
                            </a:rPr>
                            <m:t>𝒚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b="0" i="0">
                              <a:solidFill>
                                <a:srgbClr val="FFC000"/>
                              </a:solidFill>
                              <a:latin typeface="Cambria Math" charset="0"/>
                            </a:rPr>
                            <m:t>test</m:t>
                          </m:r>
                          <m:r>
                            <a:rPr lang="en-US" altLang="zh-CN" b="0" i="1">
                              <a:solidFill>
                                <a:srgbClr val="FFC000"/>
                              </a:solidFill>
                              <a:latin typeface="Cambria Math" charset="0"/>
                            </a:rPr>
                            <m:t>_</m:t>
                          </m:r>
                          <m:r>
                            <a:rPr lang="en-US" altLang="zh-CN" b="0" i="1">
                              <a:solidFill>
                                <a:srgbClr val="FFC000"/>
                              </a:solidFill>
                              <a:latin typeface="Cambria Math" charset="0"/>
                            </a:rPr>
                            <m:t>𝑘</m:t>
                          </m:r>
                        </m:sub>
                      </m:sSub>
                      <m:r>
                        <a:rPr lang="en-US" altLang="zh-CN" i="1">
                          <a:solidFill>
                            <a:srgbClr val="FFC000"/>
                          </a:solidFill>
                          <a:latin typeface="Cambria Math" charset="0"/>
                        </a:rPr>
                        <m:t>,</m:t>
                      </m:r>
                      <m:r>
                        <a:rPr lang="en-US" altLang="zh-CN" i="1">
                          <a:solidFill>
                            <a:srgbClr val="FFC000"/>
                          </a:solidFill>
                          <a:latin typeface="Cambria Math" charset="0"/>
                        </a:rPr>
                        <m:t>𝑓</m:t>
                      </m:r>
                      <m:r>
                        <a:rPr lang="en-US" altLang="zh-CN" i="1">
                          <a:solidFill>
                            <a:srgbClr val="FFC000"/>
                          </a:solidFill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i="1">
                              <a:solidFill>
                                <a:srgbClr val="FFC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solidFill>
                                <a:srgbClr val="FFC000"/>
                              </a:solidFill>
                              <a:latin typeface="Cambria Math" charset="0"/>
                            </a:rPr>
                            <m:t>𝑿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b="0" i="0">
                              <a:solidFill>
                                <a:srgbClr val="FFC000"/>
                              </a:solidFill>
                              <a:latin typeface="Cambria Math" charset="0"/>
                            </a:rPr>
                            <m:t>test</m:t>
                          </m:r>
                          <m:r>
                            <a:rPr lang="en-US" altLang="zh-CN" b="0" i="1">
                              <a:solidFill>
                                <a:srgbClr val="FFC000"/>
                              </a:solidFill>
                              <a:latin typeface="Cambria Math" charset="0"/>
                            </a:rPr>
                            <m:t>_</m:t>
                          </m:r>
                          <m:r>
                            <a:rPr lang="en-US" altLang="zh-CN" b="0" i="1">
                              <a:solidFill>
                                <a:srgbClr val="FFC000"/>
                              </a:solidFill>
                              <a:latin typeface="Cambria Math" charset="0"/>
                            </a:rPr>
                            <m:t>𝑘</m:t>
                          </m:r>
                        </m:sub>
                      </m:sSub>
                      <m:r>
                        <a:rPr lang="en-US" altLang="zh-CN" i="1">
                          <a:solidFill>
                            <a:srgbClr val="FFC000"/>
                          </a:solidFill>
                          <a:latin typeface="Cambria Math" charset="0"/>
                        </a:rPr>
                        <m:t>;</m:t>
                      </m:r>
                      <m:sSup>
                        <m:sSupPr>
                          <m:ctrlPr>
                            <a:rPr lang="en-US" altLang="zh-CN" i="1">
                              <a:solidFill>
                                <a:srgbClr val="FFC000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altLang="zh-CN" i="1">
                                  <a:solidFill>
                                    <a:srgbClr val="FFC000"/>
                                  </a:solidFill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altLang="zh-CN" b="1" i="1">
                                  <a:solidFill>
                                    <a:srgbClr val="FFC000"/>
                                  </a:solidFill>
                                  <a:latin typeface="Cambria Math" charset="0"/>
                                </a:rPr>
                                <m:t>𝒘</m:t>
                              </m:r>
                            </m:e>
                          </m:acc>
                        </m:e>
                        <m:sup>
                          <m:r>
                            <a:rPr lang="en-US" altLang="zh-CN" b="0" i="1">
                              <a:solidFill>
                                <a:srgbClr val="FFC000"/>
                              </a:solidFill>
                              <a:latin typeface="Cambria Math" charset="0"/>
                            </a:rPr>
                            <m:t>𝑘</m:t>
                          </m:r>
                        </m:sup>
                      </m:sSup>
                      <m:r>
                        <a:rPr lang="en-US" altLang="zh-CN" i="1">
                          <a:solidFill>
                            <a:srgbClr val="FFC000"/>
                          </a:solidFill>
                          <a:latin typeface="Cambria Math" charset="0"/>
                        </a:rPr>
                        <m:t>,</m:t>
                      </m:r>
                      <m:r>
                        <a:rPr lang="en-US" altLang="zh-CN" i="1">
                          <a:solidFill>
                            <a:srgbClr val="FFC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𝜆</m:t>
                      </m:r>
                      <m:r>
                        <a:rPr lang="en-US" altLang="zh-CN" i="1">
                          <a:solidFill>
                            <a:srgbClr val="FFC000"/>
                          </a:solidFill>
                          <a:latin typeface="Cambria Math" charset="0"/>
                        </a:rPr>
                        <m:t>)</m:t>
                      </m:r>
                      <m:r>
                        <a:rPr lang="en-US" altLang="zh-CN" b="0" i="1">
                          <a:solidFill>
                            <a:srgbClr val="FFC000"/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zh-CN" altLang="en-US" b="0" dirty="0">
                  <a:solidFill>
                    <a:srgbClr val="FFC000"/>
                  </a:solidFill>
                  <a:sym typeface="Times New Roman" panose="02020603050405020304"/>
                </a:endParaRPr>
              </a:p>
            </p:txBody>
          </p:sp>
        </mc:Choice>
        <mc:Fallback xmlns="">
          <p:sp>
            <p:nvSpPr>
              <p:cNvPr id="42" name="文本框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3571" y="4712562"/>
                <a:ext cx="3654397" cy="330603"/>
              </a:xfrm>
              <a:prstGeom prst="rect">
                <a:avLst/>
              </a:prstGeom>
              <a:blipFill rotWithShape="0">
                <a:blip r:embed="rId10"/>
                <a:stretch>
                  <a:fillRect t="-14815" r="-333" b="-33333"/>
                </a:stretch>
              </a:blipFill>
              <a:ln w="12700" cap="flat">
                <a:noFill/>
                <a:miter lim="4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直线箭头连接符 42"/>
          <p:cNvCxnSpPr/>
          <p:nvPr/>
        </p:nvCxnSpPr>
        <p:spPr>
          <a:xfrm flipV="1">
            <a:off x="906974" y="3348138"/>
            <a:ext cx="4630788" cy="8546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800000"/>
            <a:tailEnd type="triangle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2051720" y="3500438"/>
                <a:ext cx="34176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CN" altLang="en-US" i="1" smtClean="0">
                          <a:latin typeface="Cambria Math" charset="0"/>
                        </a:rPr>
                        <m:t>⋮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1720" y="3500438"/>
                <a:ext cx="341760" cy="400110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文本框 43"/>
              <p:cNvSpPr txBox="1"/>
              <p:nvPr/>
            </p:nvSpPr>
            <p:spPr>
              <a:xfrm>
                <a:off x="2070000" y="4941168"/>
                <a:ext cx="34176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CN" altLang="en-US" i="1" smtClean="0">
                          <a:latin typeface="Cambria Math" charset="0"/>
                        </a:rPr>
                        <m:t>⋮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44" name="文本框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0000" y="4941168"/>
                <a:ext cx="341760" cy="400110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84849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822"/>
    </mc:Choice>
    <mc:Fallback xmlns="">
      <p:transition spd="slow" advTm="628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 animBg="1"/>
      <p:bldP spid="30" grpId="0" animBg="1"/>
      <p:bldP spid="32" grpId="0"/>
      <p:bldP spid="33" grpId="0" animBg="1"/>
      <p:bldP spid="36" grpId="0" animBg="1"/>
      <p:bldP spid="37" grpId="0" animBg="1"/>
      <p:bldP spid="38" grpId="0"/>
      <p:bldP spid="40" grpId="0"/>
      <p:bldP spid="41" grpId="0"/>
      <p:bldP spid="4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3" name="Picture 9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839787"/>
            <a:ext cx="9144000" cy="21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itle 1"/>
          <p:cNvSpPr txBox="1">
            <a:spLocks/>
          </p:cNvSpPr>
          <p:nvPr/>
        </p:nvSpPr>
        <p:spPr bwMode="auto">
          <a:xfrm>
            <a:off x="611188" y="292100"/>
            <a:ext cx="8075612" cy="6540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l" eaLnBrk="1" hangingPunct="1">
              <a:defRPr/>
            </a:pPr>
            <a:r>
              <a:rPr kumimoji="1" lang="en-US" altLang="zh-CN" sz="3200" dirty="0" err="1" smtClean="0">
                <a:solidFill>
                  <a:srgbClr val="002060"/>
                </a:solidFill>
                <a:latin typeface="Microsoft YaHei" charset="-122"/>
                <a:ea typeface="Microsoft YaHei" charset="-122"/>
                <a:cs typeface="Microsoft YaHei" charset="-122"/>
              </a:rPr>
              <a:t>sklearn</a:t>
            </a:r>
            <a:r>
              <a:rPr kumimoji="1" lang="zh-CN" altLang="en-US" sz="3200" dirty="0" smtClean="0">
                <a:solidFill>
                  <a:srgbClr val="002060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中的基于交叉验证的模型评估</a:t>
            </a:r>
            <a:endParaRPr lang="zh-CN" altLang="en-US" sz="3200" kern="0" dirty="0">
              <a:solidFill>
                <a:srgbClr val="00206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/>
              <p:cNvSpPr/>
              <p:nvPr/>
            </p:nvSpPr>
            <p:spPr>
              <a:xfrm>
                <a:off x="587105" y="2284433"/>
                <a:ext cx="8229663" cy="427809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buClr>
                    <a:schemeClr val="bg1">
                      <a:lumMod val="50000"/>
                    </a:schemeClr>
                  </a:buClr>
                  <a:buFont typeface="Arial" pitchFamily="34" charset="0"/>
                  <a:buChar char="•"/>
                </a:pPr>
                <a:r>
                  <a:rPr lang="zh-CN" altLang="en-US" sz="1600" b="0" i="1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lang="en-US" altLang="zh-CN" sz="1600" b="0" i="1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estimator: </a:t>
                </a:r>
                <a:r>
                  <a:rPr lang="zh-CN" altLang="en-US" sz="1600" b="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学习器</a:t>
                </a:r>
                <a:endParaRPr kumimoji="1" lang="en-US" altLang="zh-CN" sz="1600" b="0" dirty="0">
                  <a:solidFill>
                    <a:srgbClr val="09405E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>
                  <a:buClr>
                    <a:schemeClr val="bg1">
                      <a:lumMod val="50000"/>
                    </a:schemeClr>
                  </a:buClr>
                  <a:buFont typeface="Arial" pitchFamily="34" charset="0"/>
                  <a:buChar char="•"/>
                </a:pPr>
                <a:r>
                  <a:rPr kumimoji="1" lang="zh-CN" altLang="en-US" sz="1600" b="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lang="en-US" altLang="zh-CN" sz="1600" b="0" i="1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X</a:t>
                </a:r>
                <a:r>
                  <a:rPr lang="en-US" altLang="zh-CN" sz="1600" b="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, </a:t>
                </a:r>
                <a:r>
                  <a:rPr lang="en-US" altLang="zh-CN" sz="1600" b="0" i="1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y: </a:t>
                </a:r>
                <a:r>
                  <a:rPr lang="zh-CN" altLang="en-US" sz="1600" b="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全体训练</a:t>
                </a:r>
                <a:r>
                  <a:rPr kumimoji="1" lang="zh-CN" altLang="en-US" sz="1600" b="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数据</a:t>
                </a:r>
                <a:endParaRPr kumimoji="1" lang="en-US" altLang="zh-CN" sz="1600" b="0" dirty="0">
                  <a:solidFill>
                    <a:srgbClr val="09405E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>
                  <a:buClr>
                    <a:schemeClr val="bg1">
                      <a:lumMod val="50000"/>
                    </a:schemeClr>
                  </a:buClr>
                  <a:buFont typeface="Arial" pitchFamily="34" charset="0"/>
                  <a:buChar char="•"/>
                </a:pPr>
                <a:r>
                  <a:rPr kumimoji="1" lang="zh-CN" altLang="en-US" sz="1600" b="0" i="1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lang="en-US" altLang="zh-CN" sz="1600" b="0" i="1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groups: </a:t>
                </a:r>
                <a:r>
                  <a:rPr kumimoji="1" lang="zh-CN" altLang="en-US" sz="1600" b="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数据的分组标识。</a:t>
                </a:r>
                <a:endParaRPr kumimoji="1" lang="en-US" altLang="zh-CN" sz="1600" b="0" dirty="0">
                  <a:solidFill>
                    <a:srgbClr val="09405E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r>
                  <a:rPr kumimoji="1" lang="zh-CN" altLang="en-US" sz="1600" b="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通常我们假设数据是独立同分布（</a:t>
                </a:r>
                <a:r>
                  <a:rPr lang="en-US" altLang="zh-CN" sz="1600" b="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lang="en-US" altLang="zh-CN" sz="1600" b="0" dirty="0" err="1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i.i.d</a:t>
                </a:r>
                <a:r>
                  <a:rPr lang="en-US" altLang="zh-CN" sz="1600" b="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. </a:t>
                </a:r>
                <a:r>
                  <a:rPr kumimoji="1" lang="zh-CN" altLang="en-US" sz="1600" b="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），但在有些应用中</a:t>
                </a:r>
                <a:r>
                  <a:rPr lang="zh-CN" altLang="en-US" sz="1600" b="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如果数据生成过程依赖于样本的 </a:t>
                </a:r>
                <a:r>
                  <a:rPr lang="en-US" altLang="zh-CN" sz="1600" b="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groups</a:t>
                </a:r>
                <a:r>
                  <a:rPr lang="zh-CN" altLang="en-US" sz="1600" b="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，（如从多个患者收集医学数据，从每个患者身上采集多个样本。则每个样本的患者 </a:t>
                </a:r>
                <a:r>
                  <a:rPr lang="en-US" altLang="zh-CN" sz="1600" b="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ID </a:t>
                </a:r>
                <a:r>
                  <a:rPr lang="zh-CN" altLang="en-US" sz="1600" b="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是其分组标识）。</a:t>
                </a:r>
              </a:p>
              <a:p>
                <a:r>
                  <a:rPr lang="zh-CN" altLang="en-US" sz="1600" b="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在这种情况下，我们想知道在一组特定的 </a:t>
                </a:r>
                <a:r>
                  <a:rPr lang="en-US" altLang="zh-CN" sz="1600" b="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groups </a:t>
                </a:r>
                <a:r>
                  <a:rPr lang="zh-CN" altLang="en-US" sz="1600" b="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上训练的模型是否能很好地适用于未见过的 </a:t>
                </a:r>
                <a:r>
                  <a:rPr lang="en-US" altLang="zh-CN" sz="1600" b="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group </a:t>
                </a:r>
                <a:r>
                  <a:rPr lang="zh-CN" altLang="en-US" sz="1600" b="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。因此，要确保验证数据的所有样本与对应的训练折中的数据没有相同的组。（</a:t>
                </a:r>
                <a:r>
                  <a:rPr lang="en-US" altLang="zh-CN" sz="1600" b="0" dirty="0" err="1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Scikit</a:t>
                </a:r>
                <a:r>
                  <a:rPr lang="en-US" altLang="zh-CN" sz="1600" b="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-Learn</a:t>
                </a:r>
                <a:r>
                  <a:rPr lang="zh-CN" altLang="en-US" sz="1600" b="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中有一整套与</a:t>
                </a:r>
                <a:r>
                  <a:rPr lang="en-US" altLang="zh-CN" sz="1600" b="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groups</a:t>
                </a:r>
                <a:r>
                  <a:rPr lang="zh-CN" altLang="en-US" sz="1600" b="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有关的校验验证实现）</a:t>
                </a:r>
                <a:endParaRPr lang="en-US" altLang="zh-CN" sz="1600" b="0" dirty="0">
                  <a:solidFill>
                    <a:srgbClr val="09405E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>
                  <a:buClr>
                    <a:schemeClr val="bg1">
                      <a:lumMod val="50000"/>
                    </a:schemeClr>
                  </a:buClr>
                  <a:buFont typeface="Arial" pitchFamily="34" charset="0"/>
                  <a:buChar char="•"/>
                </a:pPr>
                <a:r>
                  <a:rPr lang="zh-CN" altLang="en-US" sz="1600" b="0" i="1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lang="en-US" altLang="zh-CN" sz="1600" b="0" i="1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scoring: </a:t>
                </a:r>
                <a:r>
                  <a:rPr lang="zh-CN" altLang="en-US" sz="1600" b="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评价指标</a:t>
                </a:r>
                <a:endParaRPr lang="en-US" altLang="zh-CN" sz="1600" b="0" dirty="0">
                  <a:solidFill>
                    <a:srgbClr val="09405E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>
                  <a:buClr>
                    <a:schemeClr val="bg1">
                      <a:lumMod val="50000"/>
                    </a:schemeClr>
                  </a:buClr>
                  <a:buFont typeface="Arial" pitchFamily="34" charset="0"/>
                  <a:buChar char="•"/>
                </a:pPr>
                <a:r>
                  <a:rPr lang="zh-CN" altLang="en-US" sz="1600" b="0" i="1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lang="en-US" altLang="zh-CN" sz="1600" b="0" i="1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cv</a:t>
                </a:r>
                <a:r>
                  <a:rPr lang="en-US" altLang="zh-CN" sz="1600" b="0" i="1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:</a:t>
                </a:r>
                <a:r>
                  <a:rPr lang="zh-CN" altLang="en-US" sz="1600" b="0" i="1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kumimoji="1" lang="zh-CN" altLang="en-US" sz="1600" b="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交叉</a:t>
                </a:r>
                <a:r>
                  <a:rPr kumimoji="1" lang="zh-CN" altLang="en-US" sz="1600" b="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校验</a:t>
                </a:r>
                <a:r>
                  <a:rPr lang="zh-CN" altLang="en-US" sz="1600" b="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划分策略</a:t>
                </a:r>
                <a:r>
                  <a:rPr kumimoji="1" lang="zh-CN" altLang="en-US" sz="1600" b="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。可为整数（交叉验证的折数</a:t>
                </a:r>
                <a14:m>
                  <m:oMath xmlns:m="http://schemas.openxmlformats.org/officeDocument/2006/math">
                    <m:r>
                      <a:rPr kumimoji="1" lang="en-US" altLang="zh-CN" sz="1600" b="0" i="1">
                        <a:solidFill>
                          <a:srgbClr val="09405E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𝐾</m:t>
                    </m:r>
                  </m:oMath>
                </a14:m>
                <a:r>
                  <a:rPr kumimoji="1" lang="zh-CN" altLang="en-US" sz="1600" b="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）、</a:t>
                </a:r>
                <a:r>
                  <a:rPr lang="zh-CN" altLang="en-US" sz="1600" b="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交叉验证生成器的对象、产生</a:t>
                </a:r>
                <a:r>
                  <a:rPr lang="en-US" altLang="zh-CN" sz="1600" b="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train/test</a:t>
                </a:r>
                <a:r>
                  <a:rPr lang="zh-CN" altLang="en-US" sz="1600" b="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划分的迭代器对象。默认是</a:t>
                </a:r>
                <a:r>
                  <a:rPr lang="en-US" altLang="zh-CN" sz="1600" b="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None</a:t>
                </a:r>
                <a:r>
                  <a:rPr lang="zh-CN" altLang="en-US" sz="1600" b="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，采用</a:t>
                </a:r>
                <a:r>
                  <a:rPr lang="en-US" altLang="zh-CN" sz="1600" b="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3</a:t>
                </a:r>
                <a:r>
                  <a:rPr lang="zh-CN" altLang="en-US" sz="1600" b="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折交叉验证。输入类别数据时，自动采用分层抽样。</a:t>
                </a:r>
                <a:endParaRPr kumimoji="1" lang="en-US" altLang="zh-CN" sz="1600" b="0" dirty="0">
                  <a:solidFill>
                    <a:srgbClr val="09405E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>
                  <a:buClr>
                    <a:schemeClr val="bg1">
                      <a:lumMod val="50000"/>
                    </a:schemeClr>
                  </a:buClr>
                  <a:buFont typeface="Arial" pitchFamily="34" charset="0"/>
                  <a:buChar char="•"/>
                </a:pPr>
                <a:r>
                  <a:rPr kumimoji="1" lang="zh-CN" altLang="en-US" sz="1600" b="0" i="1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lang="en-US" altLang="zh-CN" sz="1600" b="0" i="1" dirty="0" err="1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n_jobs</a:t>
                </a:r>
                <a:r>
                  <a:rPr lang="en-US" altLang="zh-CN" sz="1600" b="0" i="1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: </a:t>
                </a:r>
                <a:r>
                  <a:rPr kumimoji="1" lang="zh-CN" altLang="en-US" sz="1600" b="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使用</a:t>
                </a:r>
                <a:r>
                  <a:rPr kumimoji="1" lang="en-US" altLang="zh-CN" sz="1600" b="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CPU</a:t>
                </a:r>
                <a:r>
                  <a:rPr kumimoji="1" lang="zh-CN" altLang="en-US" sz="1600" b="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的数目，</a:t>
                </a:r>
                <a:r>
                  <a:rPr kumimoji="1" lang="en-US" altLang="zh-CN" sz="1600" b="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-1</a:t>
                </a:r>
                <a:r>
                  <a:rPr kumimoji="1" lang="zh-CN" altLang="en-US" sz="1600" b="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表示使用所有的</a:t>
                </a:r>
                <a:r>
                  <a:rPr kumimoji="1" lang="en-US" altLang="zh-CN" sz="1600" b="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CPU</a:t>
                </a:r>
                <a:r>
                  <a:rPr kumimoji="1" lang="zh-CN" altLang="en-US" sz="1600" b="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资源（与设置为</a:t>
                </a:r>
                <a:r>
                  <a:rPr kumimoji="1" lang="en-US" altLang="zh-CN" sz="1600" b="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CPU</a:t>
                </a:r>
                <a:r>
                  <a:rPr kumimoji="1" lang="zh-CN" altLang="en-US" sz="1600" b="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核的数目相同）。</a:t>
                </a:r>
                <a:endParaRPr kumimoji="1" lang="en-US" altLang="zh-CN" sz="1600" b="0" dirty="0">
                  <a:solidFill>
                    <a:srgbClr val="09405E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>
                  <a:buClr>
                    <a:schemeClr val="bg1">
                      <a:lumMod val="50000"/>
                    </a:schemeClr>
                  </a:buClr>
                  <a:buFont typeface="Arial" pitchFamily="34" charset="0"/>
                  <a:buChar char="•"/>
                </a:pPr>
                <a:r>
                  <a:rPr kumimoji="1" lang="zh-CN" altLang="en-US" sz="1600" b="0" i="1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lang="en-US" altLang="zh-CN" sz="1600" b="0" i="1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verbose</a:t>
                </a:r>
                <a:r>
                  <a:rPr lang="zh-CN" altLang="en-US" sz="1600" b="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：日志冗长度。</a:t>
                </a:r>
                <a:r>
                  <a:rPr lang="en-US" altLang="zh-CN" sz="1600" b="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0</a:t>
                </a:r>
                <a:r>
                  <a:rPr lang="zh-CN" altLang="en-US" sz="1600" b="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：不输出训练过程，</a:t>
                </a:r>
                <a:r>
                  <a:rPr lang="en-US" altLang="zh-CN" sz="1600" b="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1</a:t>
                </a:r>
                <a:r>
                  <a:rPr lang="zh-CN" altLang="en-US" sz="1600" b="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：偶尔输出，</a:t>
                </a:r>
                <a:r>
                  <a:rPr lang="en-US" altLang="zh-CN" sz="1600" b="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&gt;1</a:t>
                </a:r>
                <a:r>
                  <a:rPr lang="zh-CN" altLang="en-US" sz="1600" b="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：对每个子模型都输出。</a:t>
                </a:r>
                <a:endParaRPr lang="en-US" altLang="zh-CN" sz="1600" b="0" dirty="0">
                  <a:solidFill>
                    <a:srgbClr val="09405E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>
                  <a:buClr>
                    <a:schemeClr val="bg1">
                      <a:lumMod val="50000"/>
                    </a:schemeClr>
                  </a:buClr>
                  <a:buFont typeface="Arial" pitchFamily="34" charset="0"/>
                  <a:buChar char="•"/>
                </a:pPr>
                <a:r>
                  <a:rPr lang="zh-CN" altLang="en-US" sz="1600" b="0" i="1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lang="en-US" altLang="zh-CN" sz="1600" b="0" i="1" dirty="0" err="1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fit_params</a:t>
                </a:r>
                <a:r>
                  <a:rPr lang="en-US" altLang="zh-CN" sz="1600" b="0" i="1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: estimator</a:t>
                </a:r>
                <a:r>
                  <a:rPr lang="zh-CN" altLang="en-US" sz="1600" b="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的</a:t>
                </a:r>
                <a:r>
                  <a:rPr lang="en-US" altLang="zh-CN" sz="1600" b="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fit</a:t>
                </a:r>
                <a:r>
                  <a:rPr lang="zh-CN" altLang="en-US" sz="1600" b="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函数需要的参数</a:t>
                </a:r>
                <a:endParaRPr kumimoji="1" lang="en-US" altLang="zh-CN" sz="1600" b="0" dirty="0">
                  <a:solidFill>
                    <a:srgbClr val="09405E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>
                  <a:buClr>
                    <a:schemeClr val="bg1">
                      <a:lumMod val="50000"/>
                    </a:schemeClr>
                  </a:buClr>
                  <a:buFont typeface="Arial" pitchFamily="34" charset="0"/>
                  <a:buChar char="•"/>
                </a:pPr>
                <a:r>
                  <a:rPr kumimoji="1" lang="zh-CN" altLang="en-US" sz="1600" b="0" i="1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lang="en-US" altLang="zh-CN" sz="1600" b="0" i="1" dirty="0" err="1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pre_dispatch</a:t>
                </a:r>
                <a:r>
                  <a:rPr lang="en-US" altLang="zh-CN" sz="1600" b="0" i="1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 : </a:t>
                </a:r>
                <a:r>
                  <a:rPr kumimoji="1" lang="zh-CN" altLang="en-US" sz="1600" b="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控制并行计算中预派遣的任务数。（下页详细说明）</a:t>
                </a:r>
                <a:endParaRPr kumimoji="1" lang="en-US" altLang="zh-CN" sz="1600" b="0" dirty="0">
                  <a:solidFill>
                    <a:srgbClr val="09405E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 xmlns=""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105" y="2284433"/>
                <a:ext cx="8229663" cy="4278094"/>
              </a:xfrm>
              <a:prstGeom prst="rect">
                <a:avLst/>
              </a:prstGeom>
              <a:blipFill rotWithShape="0">
                <a:blip r:embed="rId4"/>
                <a:stretch>
                  <a:fillRect l="-370" t="-427" r="-1259" b="-8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矩形 15"/>
          <p:cNvSpPr/>
          <p:nvPr/>
        </p:nvSpPr>
        <p:spPr>
          <a:xfrm>
            <a:off x="611188" y="1114474"/>
            <a:ext cx="8424936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500" dirty="0" err="1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sklearn.model_selection.</a:t>
            </a:r>
            <a:r>
              <a:rPr lang="en-US" altLang="zh-CN" sz="1500" dirty="0" err="1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cross_val_score</a:t>
            </a:r>
            <a:r>
              <a:rPr lang="en-US" altLang="zh-CN" sz="1500" dirty="0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(</a:t>
            </a:r>
            <a:r>
              <a:rPr lang="en-US" altLang="zh-CN" sz="1500" i="1" dirty="0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estimator</a:t>
            </a:r>
            <a:r>
              <a:rPr lang="en-US" altLang="zh-CN" sz="1500" dirty="0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, </a:t>
            </a:r>
            <a:r>
              <a:rPr lang="en-US" altLang="zh-CN" sz="1500" i="1" dirty="0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X</a:t>
            </a:r>
            <a:r>
              <a:rPr lang="en-US" altLang="zh-CN" sz="1500" dirty="0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, </a:t>
            </a:r>
            <a:r>
              <a:rPr lang="en-US" altLang="zh-CN" sz="1500" i="1" dirty="0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y=None</a:t>
            </a:r>
            <a:r>
              <a:rPr lang="en-US" altLang="zh-CN" sz="1500" dirty="0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, </a:t>
            </a:r>
            <a:r>
              <a:rPr lang="en-US" altLang="zh-CN" sz="1500" i="1" dirty="0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groups=None</a:t>
            </a:r>
            <a:r>
              <a:rPr lang="en-US" altLang="zh-CN" sz="1500" dirty="0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, </a:t>
            </a:r>
            <a:r>
              <a:rPr lang="en-US" altLang="zh-CN" sz="1500" i="1" dirty="0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scoring=None</a:t>
            </a:r>
            <a:r>
              <a:rPr lang="en-US" altLang="zh-CN" sz="1500" dirty="0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, </a:t>
            </a:r>
            <a:r>
              <a:rPr lang="en-US" altLang="zh-CN" sz="1500" i="1" dirty="0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cv=None</a:t>
            </a:r>
            <a:r>
              <a:rPr lang="en-US" altLang="zh-CN" sz="1500" dirty="0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, </a:t>
            </a:r>
            <a:r>
              <a:rPr lang="en-US" altLang="zh-CN" sz="1500" i="1" dirty="0" err="1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n_jobs</a:t>
            </a:r>
            <a:r>
              <a:rPr lang="en-US" altLang="zh-CN" sz="1500" i="1" dirty="0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=1</a:t>
            </a:r>
            <a:r>
              <a:rPr lang="en-US" altLang="zh-CN" sz="1500" dirty="0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, </a:t>
            </a:r>
            <a:r>
              <a:rPr lang="en-US" altLang="zh-CN" sz="1500" i="1" dirty="0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verbose=0</a:t>
            </a:r>
            <a:r>
              <a:rPr lang="en-US" altLang="zh-CN" sz="1500" dirty="0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, </a:t>
            </a:r>
            <a:r>
              <a:rPr lang="en-US" altLang="zh-CN" sz="1500" i="1" dirty="0" err="1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fit_params</a:t>
            </a:r>
            <a:r>
              <a:rPr lang="en-US" altLang="zh-CN" sz="1500" i="1" dirty="0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=None</a:t>
            </a:r>
            <a:r>
              <a:rPr lang="en-US" altLang="zh-CN" sz="1500" dirty="0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, </a:t>
            </a:r>
            <a:r>
              <a:rPr lang="en-US" altLang="zh-CN" sz="1500" i="1" dirty="0" err="1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pre_dispatch</a:t>
            </a:r>
            <a:r>
              <a:rPr lang="en-US" altLang="zh-CN" sz="1500" i="1" dirty="0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='2*</a:t>
            </a:r>
            <a:r>
              <a:rPr lang="en-US" altLang="zh-CN" sz="1500" i="1" dirty="0" err="1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n_jobs</a:t>
            </a:r>
            <a:r>
              <a:rPr lang="en-US" altLang="zh-CN" sz="1500" i="1" dirty="0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'</a:t>
            </a:r>
            <a:r>
              <a:rPr lang="en-US" altLang="zh-CN" sz="1500" dirty="0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)</a:t>
            </a:r>
            <a:endParaRPr lang="zh-CN" altLang="en-US" sz="1500" dirty="0">
              <a:solidFill>
                <a:srgbClr val="09405E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587106" y="1911247"/>
            <a:ext cx="8424936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5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参数说明：</a:t>
            </a:r>
          </a:p>
        </p:txBody>
      </p:sp>
    </p:spTree>
    <p:extLst>
      <p:ext uri="{BB962C8B-B14F-4D97-AF65-F5344CB8AC3E}">
        <p14:creationId xmlns:p14="http://schemas.microsoft.com/office/powerpoint/2010/main" val="1951379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822"/>
    </mc:Choice>
    <mc:Fallback xmlns="">
      <p:transition spd="slow" advTm="62822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3" name="Picture 9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839787"/>
            <a:ext cx="9144000" cy="21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itle 1"/>
          <p:cNvSpPr txBox="1">
            <a:spLocks/>
          </p:cNvSpPr>
          <p:nvPr/>
        </p:nvSpPr>
        <p:spPr bwMode="auto">
          <a:xfrm>
            <a:off x="611188" y="292100"/>
            <a:ext cx="8075612" cy="6540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l" eaLnBrk="1" hangingPunct="1">
              <a:defRPr/>
            </a:pPr>
            <a:r>
              <a:rPr kumimoji="1" lang="en-US" altLang="zh-CN" sz="3200" dirty="0" err="1" smtClean="0">
                <a:solidFill>
                  <a:srgbClr val="002060"/>
                </a:solidFill>
                <a:latin typeface="Microsoft YaHei" charset="-122"/>
                <a:ea typeface="Microsoft YaHei" charset="-122"/>
                <a:cs typeface="Microsoft YaHei" charset="-122"/>
              </a:rPr>
              <a:t>sklearn</a:t>
            </a:r>
            <a:r>
              <a:rPr kumimoji="1" lang="zh-CN" altLang="en-US" sz="3200" dirty="0" smtClean="0">
                <a:solidFill>
                  <a:srgbClr val="002060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中的基于交叉验证的模型评估</a:t>
            </a:r>
            <a:endParaRPr lang="zh-CN" altLang="en-US" sz="3200" kern="0" dirty="0">
              <a:solidFill>
                <a:srgbClr val="00206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611188" y="1114474"/>
            <a:ext cx="8424936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500" dirty="0" err="1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sklearn.model_selection.</a:t>
            </a:r>
            <a:r>
              <a:rPr lang="en-US" altLang="zh-CN" sz="1500" dirty="0" err="1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cross_val_score</a:t>
            </a:r>
            <a:r>
              <a:rPr lang="en-US" altLang="zh-CN" sz="1500" dirty="0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(</a:t>
            </a:r>
            <a:r>
              <a:rPr lang="en-US" altLang="zh-CN" sz="1500" i="1" dirty="0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estimator</a:t>
            </a:r>
            <a:r>
              <a:rPr lang="en-US" altLang="zh-CN" sz="1500" dirty="0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, </a:t>
            </a:r>
            <a:r>
              <a:rPr lang="en-US" altLang="zh-CN" sz="1500" i="1" dirty="0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X</a:t>
            </a:r>
            <a:r>
              <a:rPr lang="en-US" altLang="zh-CN" sz="1500" dirty="0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, </a:t>
            </a:r>
            <a:r>
              <a:rPr lang="en-US" altLang="zh-CN" sz="1500" i="1" dirty="0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y=None</a:t>
            </a:r>
            <a:r>
              <a:rPr lang="en-US" altLang="zh-CN" sz="1500" dirty="0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, </a:t>
            </a:r>
            <a:r>
              <a:rPr lang="en-US" altLang="zh-CN" sz="1500" i="1" dirty="0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groups=None</a:t>
            </a:r>
            <a:r>
              <a:rPr lang="en-US" altLang="zh-CN" sz="1500" dirty="0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, </a:t>
            </a:r>
            <a:r>
              <a:rPr lang="en-US" altLang="zh-CN" sz="1500" i="1" dirty="0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scoring=None</a:t>
            </a:r>
            <a:r>
              <a:rPr lang="en-US" altLang="zh-CN" sz="1500" dirty="0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, </a:t>
            </a:r>
            <a:r>
              <a:rPr lang="en-US" altLang="zh-CN" sz="1500" i="1" dirty="0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cv=None</a:t>
            </a:r>
            <a:r>
              <a:rPr lang="en-US" altLang="zh-CN" sz="1500" dirty="0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, </a:t>
            </a:r>
            <a:r>
              <a:rPr lang="en-US" altLang="zh-CN" sz="1500" i="1" dirty="0" err="1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n_jobs</a:t>
            </a:r>
            <a:r>
              <a:rPr lang="en-US" altLang="zh-CN" sz="1500" i="1" dirty="0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=1</a:t>
            </a:r>
            <a:r>
              <a:rPr lang="en-US" altLang="zh-CN" sz="1500" dirty="0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, </a:t>
            </a:r>
            <a:r>
              <a:rPr lang="en-US" altLang="zh-CN" sz="1500" i="1" dirty="0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verbose=0</a:t>
            </a:r>
            <a:r>
              <a:rPr lang="en-US" altLang="zh-CN" sz="1500" dirty="0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, </a:t>
            </a:r>
            <a:r>
              <a:rPr lang="en-US" altLang="zh-CN" sz="1500" i="1" dirty="0" err="1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fit_params</a:t>
            </a:r>
            <a:r>
              <a:rPr lang="en-US" altLang="zh-CN" sz="1500" i="1" dirty="0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=None</a:t>
            </a:r>
            <a:r>
              <a:rPr lang="en-US" altLang="zh-CN" sz="1500" dirty="0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, </a:t>
            </a:r>
            <a:r>
              <a:rPr lang="en-US" altLang="zh-CN" sz="1500" i="1" dirty="0" err="1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pre_dispatch</a:t>
            </a:r>
            <a:r>
              <a:rPr lang="en-US" altLang="zh-CN" sz="1500" i="1" dirty="0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='2*</a:t>
            </a:r>
            <a:r>
              <a:rPr lang="en-US" altLang="zh-CN" sz="1500" i="1" dirty="0" err="1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n_jobs</a:t>
            </a:r>
            <a:r>
              <a:rPr lang="en-US" altLang="zh-CN" sz="1500" i="1" dirty="0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'</a:t>
            </a:r>
            <a:r>
              <a:rPr lang="en-US" altLang="zh-CN" sz="1500" dirty="0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)</a:t>
            </a:r>
            <a:endParaRPr lang="zh-CN" altLang="en-US" sz="1500" dirty="0">
              <a:solidFill>
                <a:srgbClr val="09405E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641510" y="2060848"/>
            <a:ext cx="8046894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5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例：</a:t>
            </a:r>
            <a:r>
              <a:rPr lang="en-US" altLang="zh-CN" sz="1500" dirty="0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jobs=3</a:t>
            </a:r>
            <a:r>
              <a:rPr lang="zh-CN" altLang="en-US" sz="1500" dirty="0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， </a:t>
            </a:r>
            <a:r>
              <a:rPr lang="en-US" altLang="zh-CN" sz="1500" dirty="0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CV=12</a:t>
            </a:r>
          </a:p>
          <a:p>
            <a:r>
              <a:rPr lang="zh-CN" altLang="en-US" sz="15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如果没有设置参数</a:t>
            </a:r>
            <a:r>
              <a:rPr lang="en-US" altLang="zh-CN" sz="1500" dirty="0" err="1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pre_dispatch</a:t>
            </a:r>
            <a:r>
              <a:rPr lang="zh-CN" altLang="en-US" sz="15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，当开始执行</a:t>
            </a:r>
            <a:r>
              <a:rPr lang="en-US" altLang="zh-CN" sz="1500" dirty="0" err="1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cross_val_score</a:t>
            </a:r>
            <a:r>
              <a:rPr lang="zh-CN" altLang="en-US" sz="15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时，程序会一次性把全部</a:t>
            </a:r>
            <a:r>
              <a:rPr lang="en-US" altLang="zh-CN" sz="1500" dirty="0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12</a:t>
            </a:r>
            <a:r>
              <a:rPr lang="zh-CN" altLang="en-US" sz="15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个</a:t>
            </a:r>
            <a:r>
              <a:rPr lang="en-US" altLang="zh-CN" sz="1500" dirty="0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CV</a:t>
            </a:r>
            <a:r>
              <a:rPr lang="zh-CN" altLang="en-US" sz="15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都派遣出去，每个处理器领到</a:t>
            </a:r>
            <a:r>
              <a:rPr lang="en-US" altLang="zh-CN" sz="1500" dirty="0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4</a:t>
            </a:r>
            <a:r>
              <a:rPr lang="zh-CN" altLang="en-US" sz="15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个</a:t>
            </a:r>
            <a:r>
              <a:rPr lang="en-US" altLang="zh-CN" sz="1500" dirty="0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CV</a:t>
            </a:r>
            <a:r>
              <a:rPr lang="zh-CN" altLang="en-US" sz="15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（把任务和任务对应的数据发送给处理器）。如</a:t>
            </a:r>
            <a:r>
              <a:rPr lang="en-US" altLang="zh-CN" sz="1500" dirty="0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CPU_A</a:t>
            </a:r>
            <a:r>
              <a:rPr lang="zh-CN" altLang="en-US" sz="15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领到了</a:t>
            </a:r>
            <a:r>
              <a:rPr lang="en-US" altLang="zh-CN" sz="1500" dirty="0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CV_1, CV_4, CV_7, CV_10</a:t>
            </a:r>
            <a:r>
              <a:rPr lang="zh-CN" altLang="en-US" sz="15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，那么</a:t>
            </a:r>
            <a:r>
              <a:rPr lang="en-US" altLang="zh-CN" sz="1500" dirty="0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CPU_A</a:t>
            </a:r>
            <a:r>
              <a:rPr lang="zh-CN" altLang="en-US" sz="15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就领到了四份训练数据集、四份测试集存放在内存里，然后</a:t>
            </a:r>
            <a:r>
              <a:rPr lang="en-US" altLang="zh-CN" sz="1500" dirty="0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CPU_A</a:t>
            </a:r>
            <a:r>
              <a:rPr lang="zh-CN" altLang="en-US" sz="15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开始依次完成</a:t>
            </a:r>
            <a:r>
              <a:rPr lang="en-US" altLang="zh-CN" sz="1500" dirty="0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CV_1, CV_4, CV_7, CV_10</a:t>
            </a:r>
            <a:r>
              <a:rPr lang="zh-CN" altLang="en-US" sz="15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。</a:t>
            </a:r>
            <a:endParaRPr lang="en-US" altLang="zh-CN" sz="1500" dirty="0">
              <a:solidFill>
                <a:srgbClr val="09405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lang="zh-CN" altLang="en-US" sz="75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/>
            </a:r>
            <a:br>
              <a:rPr lang="zh-CN" altLang="en-US" sz="75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</a:br>
            <a:r>
              <a:rPr lang="zh-CN" altLang="en-US" sz="15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如果设置</a:t>
            </a:r>
            <a:r>
              <a:rPr lang="en-US" altLang="zh-CN" sz="1500" dirty="0" err="1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pre_dispatch</a:t>
            </a:r>
            <a:r>
              <a:rPr lang="en-US" altLang="zh-CN" sz="1500" dirty="0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=‘2*</a:t>
            </a:r>
            <a:r>
              <a:rPr lang="en-US" altLang="zh-CN" sz="1500" dirty="0" err="1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n_jobs</a:t>
            </a:r>
            <a:r>
              <a:rPr lang="en-US" altLang="zh-CN" sz="1500" dirty="0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’</a:t>
            </a:r>
            <a:r>
              <a:rPr lang="zh-CN" altLang="en-US" sz="15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，当开始执行</a:t>
            </a:r>
            <a:r>
              <a:rPr lang="en-US" altLang="zh-CN" sz="1500" dirty="0" err="1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cross_val_score</a:t>
            </a:r>
            <a:r>
              <a:rPr lang="zh-CN" altLang="en-US" sz="15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时，程序会派遣</a:t>
            </a:r>
            <a:r>
              <a:rPr lang="en-US" altLang="zh-CN" sz="1500" dirty="0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6</a:t>
            </a:r>
            <a:r>
              <a:rPr lang="zh-CN" altLang="en-US" sz="15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个</a:t>
            </a:r>
            <a:r>
              <a:rPr lang="en-US" altLang="zh-CN" sz="1500" dirty="0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CV</a:t>
            </a:r>
            <a:r>
              <a:rPr lang="zh-CN" altLang="en-US" sz="15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出去，每个处理器领到</a:t>
            </a:r>
            <a:r>
              <a:rPr lang="en-US" altLang="zh-CN" sz="1500" dirty="0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2</a:t>
            </a:r>
            <a:r>
              <a:rPr lang="zh-CN" altLang="en-US" sz="15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个</a:t>
            </a:r>
            <a:r>
              <a:rPr lang="en-US" altLang="zh-CN" sz="1500" dirty="0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CV</a:t>
            </a:r>
            <a:r>
              <a:rPr lang="zh-CN" altLang="en-US" sz="15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。所以一开始每个处理器只需要存两份训练集、测试集。比如说</a:t>
            </a:r>
            <a:r>
              <a:rPr lang="en-US" altLang="zh-CN" sz="1500" dirty="0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CPU_A</a:t>
            </a:r>
            <a:r>
              <a:rPr lang="zh-CN" altLang="en-US" sz="15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领到了</a:t>
            </a:r>
            <a:r>
              <a:rPr lang="en-US" altLang="zh-CN" sz="1500" dirty="0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CV_1</a:t>
            </a:r>
            <a:r>
              <a:rPr lang="zh-CN" altLang="en-US" sz="15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和</a:t>
            </a:r>
            <a:r>
              <a:rPr lang="en-US" altLang="zh-CN" sz="1500" dirty="0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CV_4</a:t>
            </a:r>
            <a:r>
              <a:rPr lang="zh-CN" altLang="en-US" sz="15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，</a:t>
            </a:r>
            <a:r>
              <a:rPr lang="en-US" altLang="zh-CN" sz="1500" dirty="0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CPU_B</a:t>
            </a:r>
            <a:r>
              <a:rPr lang="zh-CN" altLang="en-US" sz="15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领到了</a:t>
            </a:r>
            <a:r>
              <a:rPr lang="en-US" altLang="zh-CN" sz="1500" dirty="0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CV_2</a:t>
            </a:r>
            <a:r>
              <a:rPr lang="zh-CN" altLang="en-US" sz="15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和</a:t>
            </a:r>
            <a:r>
              <a:rPr lang="en-US" altLang="zh-CN" sz="1500" dirty="0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CV_5</a:t>
            </a:r>
            <a:r>
              <a:rPr lang="zh-CN" altLang="en-US" sz="15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，</a:t>
            </a:r>
            <a:r>
              <a:rPr lang="en-US" altLang="zh-CN" sz="1500" dirty="0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CPU_C</a:t>
            </a:r>
            <a:r>
              <a:rPr lang="zh-CN" altLang="en-US" sz="15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领到了</a:t>
            </a:r>
            <a:r>
              <a:rPr lang="en-US" altLang="zh-CN" sz="15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CV_3</a:t>
            </a:r>
            <a:r>
              <a:rPr lang="zh-CN" altLang="en-US" sz="15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和</a:t>
            </a:r>
            <a:r>
              <a:rPr lang="en-US" altLang="zh-CN" sz="15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CV_6</a:t>
            </a:r>
            <a:r>
              <a:rPr lang="zh-CN" altLang="en-US" sz="15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，如果</a:t>
            </a:r>
            <a:r>
              <a:rPr lang="en-US" altLang="zh-CN" sz="15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CPU_B</a:t>
            </a:r>
            <a:r>
              <a:rPr lang="zh-CN" altLang="en-US" sz="15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率先完成了</a:t>
            </a:r>
            <a:r>
              <a:rPr lang="en-US" altLang="zh-CN" sz="15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CV_2</a:t>
            </a:r>
            <a:r>
              <a:rPr lang="zh-CN" altLang="en-US" sz="15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，那么系统会自动把</a:t>
            </a:r>
            <a:r>
              <a:rPr lang="en-US" altLang="zh-CN" sz="15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CV_7</a:t>
            </a:r>
            <a:r>
              <a:rPr lang="zh-CN" altLang="en-US" sz="15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派遣给</a:t>
            </a:r>
            <a:r>
              <a:rPr lang="en-US" altLang="zh-CN" sz="15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CPU_B</a:t>
            </a:r>
            <a:r>
              <a:rPr lang="zh-CN" altLang="en-US" sz="15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；接着</a:t>
            </a:r>
            <a:r>
              <a:rPr lang="en-US" altLang="zh-CN" sz="15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CPU_A</a:t>
            </a:r>
            <a:r>
              <a:rPr lang="zh-CN" altLang="en-US" sz="15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完成了</a:t>
            </a:r>
            <a:r>
              <a:rPr lang="en-US" altLang="zh-CN" sz="15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CV_1</a:t>
            </a:r>
            <a:r>
              <a:rPr lang="zh-CN" altLang="en-US" sz="15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，系统再把任务</a:t>
            </a:r>
            <a:r>
              <a:rPr lang="en-US" altLang="zh-CN" sz="15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CV_8</a:t>
            </a:r>
            <a:r>
              <a:rPr lang="zh-CN" altLang="en-US" sz="15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放在</a:t>
            </a:r>
            <a:r>
              <a:rPr lang="en-US" altLang="zh-CN" sz="15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CPU_A</a:t>
            </a:r>
            <a:r>
              <a:rPr lang="zh-CN" altLang="en-US" sz="15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的任务队列里。</a:t>
            </a:r>
            <a:r>
              <a:rPr lang="en-US" altLang="zh-CN" sz="1500" dirty="0" err="1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pre_dispatch</a:t>
            </a:r>
            <a:r>
              <a:rPr lang="en-US" altLang="zh-CN" sz="15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=‘2*</a:t>
            </a:r>
            <a:r>
              <a:rPr lang="en-US" altLang="zh-CN" sz="1500" dirty="0" err="1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n_jobs</a:t>
            </a:r>
            <a:r>
              <a:rPr lang="en-US" altLang="zh-CN" sz="15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’</a:t>
            </a:r>
            <a:r>
              <a:rPr lang="zh-CN" altLang="en-US" sz="15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的意思就是保持每个</a:t>
            </a:r>
            <a:r>
              <a:rPr lang="en-US" altLang="zh-CN" sz="15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CPU</a:t>
            </a:r>
            <a:r>
              <a:rPr lang="zh-CN" altLang="en-US" sz="15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都有两个任务在身（一个在做，一个在排队），除非所有任务都被派遣出去了。</a:t>
            </a:r>
          </a:p>
          <a:p>
            <a:r>
              <a:rPr lang="zh-CN" altLang="en-US" sz="75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/>
            </a:r>
            <a:br>
              <a:rPr lang="zh-CN" altLang="en-US" sz="75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</a:br>
            <a:r>
              <a:rPr lang="zh-CN" altLang="en-US" sz="15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如果我们设置</a:t>
            </a:r>
            <a:r>
              <a:rPr lang="en-US" altLang="zh-CN" sz="1500" dirty="0" err="1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pre_dispatch</a:t>
            </a:r>
            <a:r>
              <a:rPr lang="en-US" altLang="zh-CN" sz="15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=‘1*</a:t>
            </a:r>
            <a:r>
              <a:rPr lang="en-US" altLang="zh-CN" sz="1500" dirty="0" err="1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n_jobs</a:t>
            </a:r>
            <a:r>
              <a:rPr lang="en-US" altLang="zh-CN" sz="15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’</a:t>
            </a:r>
            <a:r>
              <a:rPr lang="zh-CN" altLang="en-US" sz="15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，这样占用的内存最低，只有当当前的任务完成之后，才会有新任务（数据）派遣到闲置处理器，而非将数据放在队列中等待。</a:t>
            </a:r>
          </a:p>
        </p:txBody>
      </p:sp>
    </p:spTree>
    <p:extLst>
      <p:ext uri="{BB962C8B-B14F-4D97-AF65-F5344CB8AC3E}">
        <p14:creationId xmlns:p14="http://schemas.microsoft.com/office/powerpoint/2010/main" val="402763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822"/>
    </mc:Choice>
    <mc:Fallback xmlns="">
      <p:transition spd="slow" advTm="62822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3" name="Picture 9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839787"/>
            <a:ext cx="9144000" cy="21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itle 1"/>
          <p:cNvSpPr txBox="1">
            <a:spLocks/>
          </p:cNvSpPr>
          <p:nvPr/>
        </p:nvSpPr>
        <p:spPr bwMode="auto">
          <a:xfrm>
            <a:off x="611188" y="292100"/>
            <a:ext cx="8075612" cy="6540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l" eaLnBrk="1" hangingPunct="1">
              <a:defRPr/>
            </a:pPr>
            <a:r>
              <a:rPr kumimoji="1" lang="en-US" altLang="zh-CN" sz="3200" dirty="0" err="1" smtClean="0">
                <a:solidFill>
                  <a:srgbClr val="002060"/>
                </a:solidFill>
                <a:latin typeface="Microsoft YaHei" charset="-122"/>
                <a:ea typeface="Microsoft YaHei" charset="-122"/>
                <a:cs typeface="Microsoft YaHei" charset="-122"/>
              </a:rPr>
              <a:t>sklearn</a:t>
            </a:r>
            <a:r>
              <a:rPr kumimoji="1" lang="zh-CN" altLang="en-US" sz="3200" dirty="0" smtClean="0">
                <a:solidFill>
                  <a:srgbClr val="002060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中的基于交叉验证的模型评估</a:t>
            </a:r>
            <a:endParaRPr lang="zh-CN" altLang="en-US" sz="3200" kern="0" dirty="0">
              <a:solidFill>
                <a:srgbClr val="00206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611188" y="1114474"/>
            <a:ext cx="8424936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500" dirty="0" err="1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sklearn.model_selection.</a:t>
            </a:r>
            <a:r>
              <a:rPr lang="en-US" altLang="zh-CN" sz="1500" dirty="0" err="1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cross_val_score</a:t>
            </a:r>
            <a:r>
              <a:rPr lang="en-US" altLang="zh-CN" sz="1500" dirty="0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(</a:t>
            </a:r>
            <a:r>
              <a:rPr lang="en-US" altLang="zh-CN" sz="1500" i="1" dirty="0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estimator</a:t>
            </a:r>
            <a:r>
              <a:rPr lang="en-US" altLang="zh-CN" sz="1500" dirty="0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, </a:t>
            </a:r>
            <a:r>
              <a:rPr lang="en-US" altLang="zh-CN" sz="1500" i="1" dirty="0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X</a:t>
            </a:r>
            <a:r>
              <a:rPr lang="en-US" altLang="zh-CN" sz="1500" dirty="0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, </a:t>
            </a:r>
            <a:r>
              <a:rPr lang="en-US" altLang="zh-CN" sz="1500" i="1" dirty="0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y=None</a:t>
            </a:r>
            <a:r>
              <a:rPr lang="en-US" altLang="zh-CN" sz="1500" dirty="0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, </a:t>
            </a:r>
            <a:r>
              <a:rPr lang="en-US" altLang="zh-CN" sz="1500" i="1" dirty="0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groups=None</a:t>
            </a:r>
            <a:r>
              <a:rPr lang="en-US" altLang="zh-CN" sz="1500" dirty="0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, </a:t>
            </a:r>
            <a:r>
              <a:rPr lang="en-US" altLang="zh-CN" sz="1500" i="1" dirty="0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scoring=None</a:t>
            </a:r>
            <a:r>
              <a:rPr lang="en-US" altLang="zh-CN" sz="1500" dirty="0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, </a:t>
            </a:r>
            <a:r>
              <a:rPr lang="en-US" altLang="zh-CN" sz="1500" i="1" dirty="0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cv=None</a:t>
            </a:r>
            <a:r>
              <a:rPr lang="en-US" altLang="zh-CN" sz="1500" dirty="0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, </a:t>
            </a:r>
            <a:r>
              <a:rPr lang="en-US" altLang="zh-CN" sz="1500" i="1" dirty="0" err="1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n_jobs</a:t>
            </a:r>
            <a:r>
              <a:rPr lang="en-US" altLang="zh-CN" sz="1500" i="1" dirty="0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=1</a:t>
            </a:r>
            <a:r>
              <a:rPr lang="en-US" altLang="zh-CN" sz="1500" dirty="0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, </a:t>
            </a:r>
            <a:r>
              <a:rPr lang="en-US" altLang="zh-CN" sz="1500" i="1" dirty="0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verbose=0</a:t>
            </a:r>
            <a:r>
              <a:rPr lang="en-US" altLang="zh-CN" sz="1500" dirty="0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, </a:t>
            </a:r>
            <a:r>
              <a:rPr lang="en-US" altLang="zh-CN" sz="1500" i="1" dirty="0" err="1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fit_params</a:t>
            </a:r>
            <a:r>
              <a:rPr lang="en-US" altLang="zh-CN" sz="1500" i="1" dirty="0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=None</a:t>
            </a:r>
            <a:r>
              <a:rPr lang="en-US" altLang="zh-CN" sz="1500" dirty="0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, </a:t>
            </a:r>
            <a:r>
              <a:rPr lang="en-US" altLang="zh-CN" sz="1500" i="1" dirty="0" err="1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pre_dispatch</a:t>
            </a:r>
            <a:r>
              <a:rPr lang="en-US" altLang="zh-CN" sz="1500" i="1" dirty="0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='2*</a:t>
            </a:r>
            <a:r>
              <a:rPr lang="en-US" altLang="zh-CN" sz="1500" i="1" dirty="0" err="1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n_jobs</a:t>
            </a:r>
            <a:r>
              <a:rPr lang="en-US" altLang="zh-CN" sz="1500" i="1" dirty="0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'</a:t>
            </a:r>
            <a:r>
              <a:rPr lang="en-US" altLang="zh-CN" sz="1500" dirty="0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)</a:t>
            </a:r>
            <a:endParaRPr lang="zh-CN" altLang="en-US" sz="1500" dirty="0">
              <a:solidFill>
                <a:srgbClr val="09405E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169" y="2779371"/>
            <a:ext cx="8360587" cy="2754305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7157171" y="3177273"/>
            <a:ext cx="1739585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500" b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import</a:t>
            </a:r>
            <a:r>
              <a:rPr lang="zh-CN" altLang="en-US" sz="1500" b="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工具包</a:t>
            </a:r>
          </a:p>
        </p:txBody>
      </p:sp>
      <p:sp>
        <p:nvSpPr>
          <p:cNvPr id="10" name="矩形 9"/>
          <p:cNvSpPr/>
          <p:nvPr/>
        </p:nvSpPr>
        <p:spPr>
          <a:xfrm>
            <a:off x="6126266" y="4502790"/>
            <a:ext cx="3024336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500" b="0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学习器</a:t>
            </a:r>
            <a:endParaRPr lang="zh-CN" altLang="en-US" sz="1500" b="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755576" y="5426355"/>
            <a:ext cx="6759751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500" b="0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输出为</a:t>
            </a:r>
            <a:r>
              <a:rPr lang="en-US" altLang="zh-CN" sz="1500" b="0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3</a:t>
            </a:r>
            <a:r>
              <a:rPr lang="zh-CN" altLang="en-US" sz="1500" b="0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折验证集上的分数（由参数</a:t>
            </a:r>
            <a:r>
              <a:rPr lang="en-US" altLang="zh-CN" sz="1500" i="1" dirty="0" smtClean="0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scoring</a:t>
            </a:r>
            <a:r>
              <a:rPr lang="zh-CN" altLang="en-US" sz="1500" b="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确定具体评价指标）</a:t>
            </a:r>
            <a:r>
              <a:rPr lang="zh-CN" altLang="en-US" sz="1500" b="0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。</a:t>
            </a:r>
            <a:endParaRPr lang="zh-CN" altLang="en-US" sz="1500" b="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126266" y="3777566"/>
            <a:ext cx="1242138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500" b="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训练数据</a:t>
            </a:r>
          </a:p>
        </p:txBody>
      </p:sp>
      <p:sp>
        <p:nvSpPr>
          <p:cNvPr id="13" name="矩形 12"/>
          <p:cNvSpPr/>
          <p:nvPr/>
        </p:nvSpPr>
        <p:spPr>
          <a:xfrm>
            <a:off x="6097011" y="4841243"/>
            <a:ext cx="292666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500" b="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通</a:t>
            </a:r>
            <a:r>
              <a:rPr lang="en-US" altLang="zh-CN" sz="1500" b="0" dirty="0" err="1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cross_val_score</a:t>
            </a:r>
            <a:r>
              <a:rPr lang="zh-CN" altLang="en-US" sz="1500" b="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评估模型性能，缺省为</a:t>
            </a:r>
            <a:r>
              <a:rPr lang="en-US" altLang="zh-CN" sz="1500" b="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3</a:t>
            </a:r>
            <a:r>
              <a:rPr lang="zh-CN" altLang="en-US" sz="1500" b="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折交叉验证</a:t>
            </a:r>
            <a:endParaRPr lang="en-US" altLang="zh-CN" sz="1500" b="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74516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822"/>
    </mc:Choice>
    <mc:Fallback xmlns="">
      <p:transition spd="slow" advTm="62822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Office Theme">
      <a:majorFont>
        <a:latin typeface="Calibri"/>
        <a:ea typeface="MS PGothic"/>
        <a:cs typeface=""/>
      </a:majorFont>
      <a:minorFont>
        <a:latin typeface="Calibri"/>
        <a:ea typeface="MS PGothic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ja-JP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MS PGothic" panose="020B0600070205080204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ja-JP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MS PGothic" panose="020B0600070205080204" pitchFamily="34" charset="-128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85718</TotalTime>
  <Words>1685</Words>
  <Application>Microsoft Macintosh PowerPoint</Application>
  <PresentationFormat>全屏显示(4:3)</PresentationFormat>
  <Paragraphs>274</Paragraphs>
  <Slides>25</Slides>
  <Notes>25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6" baseType="lpstr">
      <vt:lpstr>Calibri</vt:lpstr>
      <vt:lpstr>Cambria Math</vt:lpstr>
      <vt:lpstr>Microsoft YaHei</vt:lpstr>
      <vt:lpstr>MS PGothic</vt:lpstr>
      <vt:lpstr>Source Sans Pro</vt:lpstr>
      <vt:lpstr>Times New Roman</vt:lpstr>
      <vt:lpstr>Wingdings</vt:lpstr>
      <vt:lpstr>微软雅黑</vt:lpstr>
      <vt:lpstr>小米兰亭</vt:lpstr>
      <vt:lpstr>Arial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Japan Advanced Institute of Science and Technology</Company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互联网环境</dc:title>
  <dc:creator>dell</dc:creator>
  <cp:lastModifiedBy>Microsoft Office 用户</cp:lastModifiedBy>
  <cp:revision>3498</cp:revision>
  <cp:lastPrinted>2019-11-20T16:10:38Z</cp:lastPrinted>
  <dcterms:created xsi:type="dcterms:W3CDTF">2012-04-14T07:39:00Z</dcterms:created>
  <dcterms:modified xsi:type="dcterms:W3CDTF">2021-01-28T09:12:07Z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2052-10.1.0.6065</vt:lpwstr>
  </property>
</Properties>
</file>